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9"/>
  </p:notesMasterIdLst>
  <p:sldIdLst>
    <p:sldId id="312" r:id="rId3"/>
    <p:sldId id="313" r:id="rId4"/>
    <p:sldId id="314" r:id="rId5"/>
    <p:sldId id="315" r:id="rId6"/>
    <p:sldId id="316" r:id="rId7"/>
    <p:sldId id="259" r:id="rId8"/>
    <p:sldId id="271" r:id="rId9"/>
    <p:sldId id="270" r:id="rId10"/>
    <p:sldId id="257" r:id="rId11"/>
    <p:sldId id="317" r:id="rId12"/>
    <p:sldId id="318" r:id="rId13"/>
    <p:sldId id="325" r:id="rId14"/>
    <p:sldId id="326" r:id="rId15"/>
    <p:sldId id="327" r:id="rId16"/>
    <p:sldId id="319" r:id="rId17"/>
    <p:sldId id="320" r:id="rId18"/>
    <p:sldId id="321" r:id="rId19"/>
    <p:sldId id="262" r:id="rId20"/>
    <p:sldId id="272" r:id="rId21"/>
    <p:sldId id="275" r:id="rId22"/>
    <p:sldId id="322" r:id="rId23"/>
    <p:sldId id="323" r:id="rId24"/>
    <p:sldId id="324" r:id="rId25"/>
    <p:sldId id="263" r:id="rId26"/>
    <p:sldId id="273" r:id="rId27"/>
    <p:sldId id="274" r:id="rId28"/>
    <p:sldId id="276" r:id="rId29"/>
    <p:sldId id="278" r:id="rId30"/>
    <p:sldId id="277" r:id="rId31"/>
    <p:sldId id="279" r:id="rId32"/>
    <p:sldId id="280" r:id="rId33"/>
    <p:sldId id="281" r:id="rId34"/>
    <p:sldId id="282" r:id="rId35"/>
    <p:sldId id="265" r:id="rId36"/>
    <p:sldId id="283" r:id="rId37"/>
    <p:sldId id="285" r:id="rId38"/>
    <p:sldId id="286" r:id="rId39"/>
    <p:sldId id="287" r:id="rId40"/>
    <p:sldId id="288" r:id="rId41"/>
    <p:sldId id="289" r:id="rId42"/>
    <p:sldId id="284" r:id="rId43"/>
    <p:sldId id="290" r:id="rId44"/>
    <p:sldId id="291" r:id="rId45"/>
    <p:sldId id="292" r:id="rId46"/>
    <p:sldId id="293" r:id="rId47"/>
    <p:sldId id="266" r:id="rId48"/>
    <p:sldId id="294" r:id="rId49"/>
    <p:sldId id="295" r:id="rId50"/>
    <p:sldId id="296" r:id="rId51"/>
    <p:sldId id="297" r:id="rId52"/>
    <p:sldId id="299" r:id="rId53"/>
    <p:sldId id="300" r:id="rId54"/>
    <p:sldId id="267" r:id="rId55"/>
    <p:sldId id="298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268" r:id="rId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4818"/>
    <a:srgbClr val="FCD096"/>
    <a:srgbClr val="F845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12" autoAdjust="0"/>
    <p:restoredTop sz="86413" autoAdjust="0"/>
  </p:normalViewPr>
  <p:slideViewPr>
    <p:cSldViewPr>
      <p:cViewPr varScale="1">
        <p:scale>
          <a:sx n="116" d="100"/>
          <a:sy n="116" d="100"/>
        </p:scale>
        <p:origin x="196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61496-5B37-492D-87A3-CC4604C03167}" type="datetimeFigureOut">
              <a:rPr lang="ko-KR" altLang="en-US" smtClean="0"/>
              <a:pPr/>
              <a:t>2015-03-05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99425-1291-4860-91A8-ADE5CA5A806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48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258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59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376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2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090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750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12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643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711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203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468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813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534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62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032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469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730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179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174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695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63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924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139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0397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808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2630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712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3283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1517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0124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1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5370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69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375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2669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6050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0284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2565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9208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1869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489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3303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8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827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885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241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098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717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425-1291-4860-91A8-ADE5CA5A8063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500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DBAC-AFEB-41C5-9E43-AB7AC16F5C61}" type="datetime1">
              <a:rPr lang="ko-KR" altLang="en-US" smtClean="0"/>
              <a:pPr/>
              <a:t>2015-03-05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D290-3821-4744-BB03-2DF42964573C}" type="datetime1">
              <a:rPr lang="ko-KR" altLang="en-US" smtClean="0"/>
              <a:pPr/>
              <a:t>2015-03-05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EC011-B3C0-49EB-8920-A6B6965E1CC8}" type="datetime1">
              <a:rPr lang="ko-KR" altLang="en-US" smtClean="0"/>
              <a:pPr/>
              <a:t>2015-03-05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 algn="r">
              <a:defRPr cap="all" baseline="0"/>
            </a:lvl1pPr>
          </a:lstStyle>
          <a:p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kumimoji="0" lang="en-US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299BC8C-D05E-4966-90C6-DB66949B9446}" type="datetime1">
              <a:rPr lang="ko-KR" altLang="en-US" smtClean="0"/>
              <a:pPr/>
              <a:t>2015-03-05</a:t>
            </a:fld>
            <a:endParaRPr lang="ko-KR" altLang="en-US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746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6248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684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>
                <a:solidFill>
                  <a:prstClr val="black"/>
                </a:solidFill>
              </a:rPr>
              <a:pPr/>
              <a:t>2015-03-05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>
                <a:solidFill>
                  <a:prstClr val="black"/>
                </a:solidFill>
              </a:rPr>
              <a:t>명품 </a:t>
            </a:r>
            <a:r>
              <a:rPr lang="en-US" altLang="ko-KR" smtClean="0">
                <a:solidFill>
                  <a:prstClr val="black"/>
                </a:solidFill>
              </a:rPr>
              <a:t>Java Programming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448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91593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390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775F55"/>
                </a:solidFill>
              </a:rPr>
              <a:pPr/>
              <a:t>‹#›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792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>
                <a:solidFill>
                  <a:prstClr val="black"/>
                </a:solidFill>
              </a:rPr>
              <a:pPr/>
              <a:t>2015-03-05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>
                <a:solidFill>
                  <a:prstClr val="black"/>
                </a:solidFill>
              </a:rPr>
              <a:t>명품 </a:t>
            </a:r>
            <a:r>
              <a:rPr lang="en-US" altLang="ko-KR" smtClean="0">
                <a:solidFill>
                  <a:prstClr val="black"/>
                </a:solidFill>
              </a:rPr>
              <a:t>Java Programming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96965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499E3-392B-4BCB-96F0-91213FBA264C}" type="datetime1">
              <a:rPr lang="ko-KR" altLang="en-US" smtClean="0"/>
              <a:pPr/>
              <a:t>2015-03-05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>
                <a:solidFill>
                  <a:prstClr val="black"/>
                </a:solidFill>
              </a:rPr>
              <a:pPr/>
              <a:t>2015-03-05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>
                <a:solidFill>
                  <a:prstClr val="black"/>
                </a:solidFill>
              </a:rPr>
              <a:t>명품 </a:t>
            </a:r>
            <a:r>
              <a:rPr lang="en-US" altLang="ko-KR" smtClean="0">
                <a:solidFill>
                  <a:prstClr val="black"/>
                </a:solidFill>
              </a:rPr>
              <a:t>Java Programming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286080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>
                <a:solidFill>
                  <a:prstClr val="black"/>
                </a:solidFill>
              </a:rPr>
              <a:pPr/>
              <a:t>2015-03-05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>
                <a:solidFill>
                  <a:prstClr val="black"/>
                </a:solidFill>
              </a:rPr>
              <a:t>명품 </a:t>
            </a:r>
            <a:r>
              <a:rPr lang="en-US" altLang="ko-KR" smtClean="0">
                <a:solidFill>
                  <a:prstClr val="black"/>
                </a:solidFill>
              </a:rPr>
              <a:t>Java Programming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844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>
                <a:solidFill>
                  <a:prstClr val="black"/>
                </a:solidFill>
              </a:rPr>
              <a:pPr/>
              <a:t>2015-03-05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>
                <a:solidFill>
                  <a:prstClr val="black"/>
                </a:solidFill>
              </a:rPr>
              <a:t>명품 </a:t>
            </a:r>
            <a:r>
              <a:rPr lang="en-US" altLang="ko-KR" smtClean="0">
                <a:solidFill>
                  <a:prstClr val="black"/>
                </a:solidFill>
              </a:rPr>
              <a:t>Java Programming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260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06E6F-A37D-4F65-ADFA-54341A32CA5A}" type="datetime1">
              <a:rPr lang="ko-KR" altLang="en-US" smtClean="0"/>
              <a:pPr/>
              <a:t>2015-03-05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5A1A-8047-4CD6-9DBE-24C4AB3F5DAD}" type="datetime1">
              <a:rPr lang="ko-KR" altLang="en-US" smtClean="0"/>
              <a:pPr/>
              <a:t>2015-03-05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2E51-A784-47D5-A8A9-7D8216316816}" type="datetime1">
              <a:rPr lang="ko-KR" altLang="en-US" smtClean="0"/>
              <a:pPr/>
              <a:t>2015-03-05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85974-EA40-4179-9C99-BB426E7C45FF}" type="datetime1">
              <a:rPr lang="ko-KR" altLang="en-US" smtClean="0"/>
              <a:pPr/>
              <a:t>2015-03-05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92597-295A-4EE3-A05D-D2C2B20545DC}" type="datetime1">
              <a:rPr lang="ko-KR" altLang="en-US" smtClean="0"/>
              <a:pPr/>
              <a:t>2015-03-05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160E-D276-4DCB-8136-AC37263B855C}" type="datetime1">
              <a:rPr lang="ko-KR" altLang="en-US" smtClean="0"/>
              <a:pPr/>
              <a:t>2015-03-05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1E390-285F-467E-ABA7-11A2B3AC7332}" type="datetime1">
              <a:rPr lang="ko-KR" altLang="en-US" smtClean="0"/>
              <a:pPr/>
              <a:t>2015-03-05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8ECF8-94F6-4E88-B5CD-BFF79112FFE6}" type="datetime1">
              <a:rPr lang="ko-KR" altLang="en-US" smtClean="0"/>
              <a:pPr/>
              <a:t>2015-03-05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11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8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고급자바프로그래밍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유홍석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92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컴퓨터의 </a:t>
            </a:r>
            <a:r>
              <a:rPr lang="ko-KR" altLang="en-US" smtClean="0"/>
              <a:t>하드웨어와 소프트웨어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23244"/>
            <a:ext cx="8906912" cy="348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9592" y="5949280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산업의 변화</a:t>
            </a:r>
            <a:r>
              <a:rPr lang="en-US" altLang="ko-KR" dirty="0" smtClean="0">
                <a:solidFill>
                  <a:prstClr val="black"/>
                </a:solidFill>
              </a:rPr>
              <a:t>: </a:t>
            </a:r>
            <a:r>
              <a:rPr lang="ko-KR" altLang="en-US" dirty="0" smtClean="0">
                <a:solidFill>
                  <a:prstClr val="black"/>
                </a:solidFill>
              </a:rPr>
              <a:t>하드웨어 중심 에서 소프트웨어 중심 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87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프로그래밍 언어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프로그래밍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작성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기계어</a:t>
            </a:r>
            <a:r>
              <a:rPr lang="en-US" altLang="ko-KR" dirty="0" smtClean="0"/>
              <a:t>(machine language)</a:t>
            </a:r>
          </a:p>
          <a:p>
            <a:pPr lvl="2"/>
            <a:r>
              <a:rPr lang="en-US" altLang="ko-KR" dirty="0" smtClean="0"/>
              <a:t>0,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이진수로 구성된 언어</a:t>
            </a:r>
            <a:endParaRPr lang="en-US" altLang="ko-KR" dirty="0" smtClean="0"/>
          </a:p>
          <a:p>
            <a:pPr lvl="2"/>
            <a:r>
              <a:rPr lang="ko-KR" altLang="en-US" dirty="0"/>
              <a:t>컴퓨터의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는 기계어만 이해하</a:t>
            </a:r>
            <a:r>
              <a:rPr lang="ko-KR" altLang="en-US" dirty="0"/>
              <a:t>고</a:t>
            </a:r>
            <a:r>
              <a:rPr lang="ko-KR" altLang="en-US" dirty="0" smtClean="0"/>
              <a:t> 처리가능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어셈블리어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기계어 명령을 </a:t>
            </a:r>
            <a:r>
              <a:rPr lang="en-US" altLang="ko-KR" sz="1400" dirty="0"/>
              <a:t>ADD</a:t>
            </a:r>
            <a:r>
              <a:rPr lang="en-US" altLang="ko-KR" dirty="0"/>
              <a:t>, </a:t>
            </a:r>
            <a:r>
              <a:rPr lang="en-US" altLang="ko-KR" sz="1400" dirty="0"/>
              <a:t>SUB</a:t>
            </a:r>
            <a:r>
              <a:rPr lang="en-US" altLang="ko-KR" dirty="0"/>
              <a:t>, </a:t>
            </a:r>
            <a:r>
              <a:rPr lang="en-US" altLang="ko-KR" sz="1400" dirty="0"/>
              <a:t>MOVE </a:t>
            </a:r>
            <a:r>
              <a:rPr lang="ko-KR" altLang="en-US" dirty="0"/>
              <a:t>등과 </a:t>
            </a:r>
            <a:r>
              <a:rPr lang="ko-KR" altLang="en-US" dirty="0" smtClean="0"/>
              <a:t>같은 표현하기 </a:t>
            </a:r>
            <a:r>
              <a:rPr lang="ko-KR" altLang="en-US" dirty="0"/>
              <a:t>쉬운 상징적인 </a:t>
            </a:r>
            <a:r>
              <a:rPr lang="ko-KR" altLang="en-US" dirty="0" smtClean="0"/>
              <a:t>단어인 </a:t>
            </a:r>
            <a:r>
              <a:rPr lang="ko-KR" altLang="en-US" dirty="0" err="1"/>
              <a:t>니모닉</a:t>
            </a:r>
            <a:r>
              <a:rPr lang="ko-KR" altLang="en-US" dirty="0"/>
              <a:t> 기호</a:t>
            </a:r>
            <a:r>
              <a:rPr lang="en-US" altLang="ko-KR" dirty="0"/>
              <a:t>(</a:t>
            </a:r>
            <a:r>
              <a:rPr lang="en-US" altLang="ko-KR" sz="1800" dirty="0"/>
              <a:t>mnemonic symbol</a:t>
            </a:r>
            <a:r>
              <a:rPr lang="en-US" altLang="ko-KR" dirty="0"/>
              <a:t>)</a:t>
            </a:r>
            <a:r>
              <a:rPr lang="ko-KR" altLang="en-US" dirty="0"/>
              <a:t>로 일대일 대응시킨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고급언어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사람이 이해하기 쉽고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복잡한 작업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자료 구조</a:t>
            </a:r>
            <a:r>
              <a:rPr lang="en-US" altLang="ko-KR" dirty="0" smtClean="0"/>
              <a:t>,</a:t>
            </a:r>
            <a:r>
              <a:rPr lang="ko-KR" altLang="en-US" dirty="0" smtClean="0"/>
              <a:t>알고리즘을 표현하기 위해 고안된 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 Pascal, Basic, C/C++, Java, C#</a:t>
            </a:r>
          </a:p>
          <a:p>
            <a:pPr lvl="2"/>
            <a:r>
              <a:rPr lang="ko-KR" altLang="en-US" dirty="0"/>
              <a:t>절차 지향 언어와 객체 지향 언어로 </a:t>
            </a:r>
            <a:r>
              <a:rPr lang="ko-KR" altLang="en-US" dirty="0" smtClean="0"/>
              <a:t>나눌 수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430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객체지향 언어의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소프트웨어의 생산성 향상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산업 발전에 따라 소프트웨어의 생명 주기</a:t>
            </a:r>
            <a:r>
              <a:rPr lang="en-US" altLang="ko-KR" dirty="0" smtClean="0"/>
              <a:t>(life cycle)</a:t>
            </a:r>
            <a:r>
              <a:rPr lang="ko-KR" altLang="en-US" dirty="0" smtClean="0"/>
              <a:t> 단축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지향 언어는 상속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캡슐화 등 소프트웨어 재사용을 위한 여러 장치 내장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소프트웨어의 재사용과 부분 수정을 통해 소프트웨어를 다시 만드는 부담을 대폭 줄임으로써 소프트웨어의 생산성이 향상</a:t>
            </a:r>
            <a:endParaRPr lang="en-US" altLang="ko-KR" dirty="0" smtClean="0"/>
          </a:p>
          <a:p>
            <a:r>
              <a:rPr lang="ko-KR" altLang="en-US" dirty="0" err="1" smtClean="0"/>
              <a:t>실세계에</a:t>
            </a:r>
            <a:r>
              <a:rPr lang="ko-KR" altLang="en-US" dirty="0" smtClean="0"/>
              <a:t> 대한 쉬운 모델링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과거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수학 계산</a:t>
            </a:r>
            <a:r>
              <a:rPr lang="en-US" altLang="ko-KR" dirty="0" smtClean="0"/>
              <a:t>/</a:t>
            </a:r>
            <a:r>
              <a:rPr lang="ko-KR" altLang="en-US" dirty="0" smtClean="0"/>
              <a:t>통계 처리를 하는 등의 처리 과정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계산 절차가 중요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컴퓨터가 산업 전반에 활용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실세계에서</a:t>
            </a:r>
            <a:r>
              <a:rPr lang="ko-KR" altLang="en-US" dirty="0" smtClean="0"/>
              <a:t> 발생하는 일을 프로그래밍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실세계에서는</a:t>
            </a:r>
            <a:r>
              <a:rPr lang="ko-KR" altLang="en-US" dirty="0" smtClean="0"/>
              <a:t> 절차나 과정보다 일과 관련된 물체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상호 작용으로 묘사하는 것이 용이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실세계의</a:t>
            </a:r>
            <a:r>
              <a:rPr lang="ko-KR" altLang="en-US" dirty="0" smtClean="0"/>
              <a:t> 일을 보다 쉽게 프로그래밍하기 위한 객체 중심의 객체 지향 언어 탄생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8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28600"/>
            <a:ext cx="8153400" cy="700070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절차 </a:t>
            </a:r>
            <a:r>
              <a:rPr lang="ko-KR" altLang="en-US" sz="2400" dirty="0" smtClean="0"/>
              <a:t>지향 </a:t>
            </a:r>
            <a:r>
              <a:rPr lang="ko-KR" altLang="en-US" sz="2400" dirty="0"/>
              <a:t>프로그래밍과 객체 </a:t>
            </a:r>
            <a:r>
              <a:rPr lang="ko-KR" altLang="en-US" sz="2400" dirty="0" smtClean="0"/>
              <a:t>지향 </a:t>
            </a:r>
            <a:r>
              <a:rPr lang="ko-KR" altLang="en-US" sz="2400" dirty="0"/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80394" y="1484784"/>
            <a:ext cx="5463072" cy="1800200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절차 지향 프로그래밍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 순서를 표현하는 컴퓨터 명령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함수들의 집합으로 프로그램 작성</a:t>
            </a:r>
            <a:endParaRPr lang="en-US" altLang="ko-KR" dirty="0" smtClean="0"/>
          </a:p>
          <a:p>
            <a:r>
              <a:rPr lang="ko-KR" altLang="en-US" dirty="0" smtClean="0"/>
              <a:t>객체 지향 프로그래밍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프로그램을 실제 세상에 가깝게 모델링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컴퓨터가 수행하는 작업을 객체들간의 상호 작용으로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혹은 객체들의 집합으로 프로그램 작성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753154" y="431024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prstClr val="black"/>
                </a:solidFill>
              </a:rPr>
              <a:t>커피 자판기</a:t>
            </a:r>
            <a:endParaRPr lang="ko-KR" altLang="en-US" sz="1200" dirty="0" err="1" smtClean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70928" y="6178889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객체지향적 프로그래밍의 객체들의 상호 관련성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043466" y="6305544"/>
            <a:ext cx="2656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절차지향적 프로그래밍의 실행 절차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94499"/>
            <a:ext cx="3662872" cy="295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91882"/>
            <a:ext cx="2232248" cy="494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651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17" y="2720859"/>
            <a:ext cx="5544616" cy="2079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285860"/>
            <a:ext cx="8676456" cy="1415682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캡슐화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데이터를 클래스 내에 선</a:t>
            </a:r>
            <a:r>
              <a:rPr lang="ko-KR" altLang="en-US" dirty="0"/>
              <a:t>언</a:t>
            </a:r>
            <a:r>
              <a:rPr lang="ko-KR" altLang="en-US" dirty="0" smtClean="0"/>
              <a:t>하고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외부에서는 공개된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인터페이스만 접근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외부에서는 비공개 데이터에 직접 접근하거나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구현 세부를 알 수 없</a:t>
            </a:r>
            <a:r>
              <a:rPr lang="ko-KR" altLang="en-US" dirty="0"/>
              <a:t>음</a:t>
            </a:r>
            <a:endParaRPr lang="en-US" altLang="ko-KR" dirty="0" smtClean="0"/>
          </a:p>
          <a:p>
            <a:pPr lvl="1"/>
            <a:r>
              <a:rPr lang="ko-KR" altLang="en-US" dirty="0"/>
              <a:t>객체 내 데이터에 대한 보안</a:t>
            </a:r>
            <a:r>
              <a:rPr lang="en-US" altLang="ko-KR" dirty="0"/>
              <a:t>, </a:t>
            </a:r>
            <a:r>
              <a:rPr lang="ko-KR" altLang="en-US" dirty="0"/>
              <a:t>보호</a:t>
            </a:r>
            <a:r>
              <a:rPr lang="en-US" altLang="ko-KR" dirty="0"/>
              <a:t>, </a:t>
            </a:r>
            <a:r>
              <a:rPr lang="ko-KR" altLang="en-US" dirty="0"/>
              <a:t>외부 접근 </a:t>
            </a:r>
            <a:r>
              <a:rPr lang="ko-KR" altLang="en-US" dirty="0" smtClean="0"/>
              <a:t>제한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지향 언어의 특성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캡슐화</a:t>
            </a:r>
            <a:endParaRPr lang="ko-KR" altLang="en-US" dirty="0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37769" y="2872195"/>
            <a:ext cx="131638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실세계의</a:t>
            </a:r>
            <a:r>
              <a:rPr lang="ko-KR" altLang="en-US" sz="1200" dirty="0" smtClean="0">
                <a:solidFill>
                  <a:prstClr val="black"/>
                </a:solidFill>
              </a:rPr>
              <a:t> 캡슐화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67104" y="5538666"/>
            <a:ext cx="152477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자바 객체의 캡슐화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963219"/>
            <a:ext cx="3204567" cy="1704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012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4838" y="1866900"/>
            <a:ext cx="8716962" cy="338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90000"/>
              </a:lnSpc>
              <a:buClr>
                <a:srgbClr val="704404"/>
              </a:buClr>
              <a:buFont typeface="Wingdings" panose="05000000000000000000" pitchFamily="2" charset="2"/>
              <a:buChar char="q"/>
            </a:pPr>
            <a:r>
              <a:rPr lang="ko-KR" altLang="en-US" sz="2800" b="1" dirty="0">
                <a:solidFill>
                  <a:srgbClr val="775F55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프로그래밍 기술</a:t>
            </a:r>
          </a:p>
          <a:p>
            <a:pPr>
              <a:lnSpc>
                <a:spcPct val="90000"/>
              </a:lnSpc>
              <a:buClr>
                <a:srgbClr val="704404"/>
              </a:buClr>
              <a:buFont typeface="Wingdings" panose="05000000000000000000" pitchFamily="2" charset="2"/>
              <a:buNone/>
            </a:pPr>
            <a:r>
              <a:rPr lang="ko-KR" altLang="en-US" sz="2000" b="1" i="1" dirty="0">
                <a:solidFill>
                  <a:srgbClr val="775F55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ko-KR" sz="2000" b="1" i="1" dirty="0">
                <a:solidFill>
                  <a:srgbClr val="775F55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  </a:t>
            </a:r>
            <a:r>
              <a:rPr lang="en-US" altLang="ko-KR" sz="2800" dirty="0">
                <a:solidFill>
                  <a:prstClr val="black"/>
                </a:solidFill>
                <a:latin typeface="Times New Roman" panose="02020603050405020304" pitchFamily="18" charset="0"/>
              </a:rPr>
              <a:t>Object-oriented Programming(</a:t>
            </a:r>
            <a:r>
              <a:rPr lang="ko-KR" altLang="en-US" sz="2800" dirty="0">
                <a:solidFill>
                  <a:prstClr val="black"/>
                </a:solidFill>
                <a:latin typeface="Times New Roman" panose="02020603050405020304" pitchFamily="18" charset="0"/>
              </a:rPr>
              <a:t>객체지향 프로그래밍</a:t>
            </a:r>
            <a:r>
              <a:rPr lang="en-US" altLang="ko-KR" sz="2800" dirty="0">
                <a:solidFill>
                  <a:prstClr val="black"/>
                </a:solidFill>
                <a:latin typeface="Times New Roman" panose="02020603050405020304" pitchFamily="18" charset="0"/>
              </a:rPr>
              <a:t>)</a:t>
            </a:r>
          </a:p>
          <a:p>
            <a:pPr>
              <a:lnSpc>
                <a:spcPct val="90000"/>
              </a:lnSpc>
              <a:buClr>
                <a:srgbClr val="704404"/>
              </a:buClr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rgbClr val="990033"/>
                </a:solidFill>
                <a:latin typeface="Wingdings" panose="05000000000000000000" pitchFamily="2" charset="2"/>
              </a:rPr>
              <a:t> w</a:t>
            </a:r>
            <a:r>
              <a:rPr lang="en-US" altLang="ko-KR" sz="2000" b="1" i="1" dirty="0">
                <a:solidFill>
                  <a:srgbClr val="775F55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Object : </a:t>
            </a:r>
            <a:r>
              <a:rPr lang="ko-KR" altLang="en-US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물건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대상 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목적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, </a:t>
            </a:r>
            <a:r>
              <a:rPr lang="ko-KR" altLang="en-US" sz="2000" b="1" i="1" u="sng" dirty="0">
                <a:solidFill>
                  <a:srgbClr val="704404"/>
                </a:solidFill>
                <a:latin typeface="Times New Roman" panose="02020603050405020304" pitchFamily="18" charset="0"/>
              </a:rPr>
              <a:t>객체 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, </a:t>
            </a:r>
            <a:r>
              <a:rPr lang="ko-KR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반대하다</a:t>
            </a:r>
            <a:endParaRPr lang="en-US" altLang="ko-KR" sz="2000" dirty="0" smtClean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rgbClr val="704404"/>
              </a:buClr>
              <a:buFont typeface="Wingdings" panose="05000000000000000000" pitchFamily="2" charset="2"/>
              <a:buNone/>
            </a:pPr>
            <a:endParaRPr lang="ko-KR" altLang="en-US" sz="20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Clr>
                <a:srgbClr val="704404"/>
              </a:buClr>
              <a:buFont typeface="Wingdings" panose="05000000000000000000" pitchFamily="2" charset="2"/>
              <a:buNone/>
            </a:pPr>
            <a:r>
              <a:rPr lang="ko-KR" altLang="en-US" sz="2000" dirty="0">
                <a:solidFill>
                  <a:srgbClr val="990033"/>
                </a:solidFill>
                <a:latin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rgbClr val="990033"/>
                </a:solidFill>
                <a:latin typeface="Wingdings" panose="05000000000000000000" pitchFamily="2" charset="2"/>
              </a:rPr>
              <a:t>w</a:t>
            </a:r>
            <a:r>
              <a:rPr lang="en-US" altLang="ko-KR" sz="2000" b="1" i="1" dirty="0">
                <a:solidFill>
                  <a:srgbClr val="775F55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ko-KR" sz="2000" b="1" i="1" dirty="0" smtClean="0">
                <a:solidFill>
                  <a:srgbClr val="775F55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ko-KR" sz="2400" b="1" u="sng" dirty="0">
                <a:solidFill>
                  <a:prstClr val="black"/>
                </a:solidFill>
                <a:latin typeface="Times New Roman" panose="02020603050405020304" pitchFamily="18" charset="0"/>
              </a:rPr>
              <a:t>Object(</a:t>
            </a:r>
            <a:r>
              <a:rPr lang="ko-KR" altLang="en-US" sz="2400" b="1" u="sng" dirty="0">
                <a:solidFill>
                  <a:prstClr val="black"/>
                </a:solidFill>
                <a:latin typeface="Times New Roman" panose="02020603050405020304" pitchFamily="18" charset="0"/>
              </a:rPr>
              <a:t>객체</a:t>
            </a:r>
            <a:r>
              <a:rPr lang="en-US" altLang="ko-KR" sz="2400" b="1" u="sng" dirty="0">
                <a:solidFill>
                  <a:prstClr val="black"/>
                </a:solidFill>
                <a:latin typeface="Times New Roman" panose="02020603050405020304" pitchFamily="18" charset="0"/>
              </a:rPr>
              <a:t>)   = Data(</a:t>
            </a:r>
            <a:r>
              <a:rPr lang="ko-KR" altLang="en-US" sz="2400" b="1" u="sng" dirty="0">
                <a:solidFill>
                  <a:prstClr val="black"/>
                </a:solidFill>
                <a:latin typeface="Times New Roman" panose="02020603050405020304" pitchFamily="18" charset="0"/>
              </a:rPr>
              <a:t>구성요소</a:t>
            </a:r>
            <a:r>
              <a:rPr lang="en-US" altLang="ko-KR" sz="2400" b="1" u="sng" dirty="0">
                <a:solidFill>
                  <a:prstClr val="black"/>
                </a:solidFill>
                <a:latin typeface="Times New Roman" panose="02020603050405020304" pitchFamily="18" charset="0"/>
              </a:rPr>
              <a:t>) + operation(</a:t>
            </a:r>
            <a:r>
              <a:rPr lang="ko-KR" altLang="en-US" sz="2400" b="1" u="sng" dirty="0">
                <a:solidFill>
                  <a:prstClr val="black"/>
                </a:solidFill>
                <a:latin typeface="Times New Roman" panose="02020603050405020304" pitchFamily="18" charset="0"/>
              </a:rPr>
              <a:t>행위</a:t>
            </a:r>
            <a:r>
              <a:rPr lang="en-US" altLang="ko-KR" sz="2400" b="1" u="sng" dirty="0">
                <a:solidFill>
                  <a:prstClr val="black"/>
                </a:solidFill>
                <a:latin typeface="Times New Roman" panose="02020603050405020304" pitchFamily="18" charset="0"/>
              </a:rPr>
              <a:t>)</a:t>
            </a:r>
          </a:p>
          <a:p>
            <a:pPr>
              <a:lnSpc>
                <a:spcPct val="90000"/>
              </a:lnSpc>
              <a:buClr>
                <a:srgbClr val="704404"/>
              </a:buClr>
              <a:buFont typeface="Wingdings" panose="05000000000000000000" pitchFamily="2" charset="2"/>
              <a:buNone/>
            </a:pPr>
            <a:endParaRPr lang="en-US" altLang="ko-KR" sz="2800" b="1" dirty="0">
              <a:solidFill>
                <a:srgbClr val="775F55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1744663" y="3840163"/>
            <a:ext cx="234950" cy="614362"/>
          </a:xfrm>
          <a:prstGeom prst="downArrow">
            <a:avLst>
              <a:gd name="adj1" fmla="val 50000"/>
              <a:gd name="adj2" fmla="val 65372"/>
            </a:avLst>
          </a:prstGeom>
          <a:solidFill>
            <a:srgbClr val="C420A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38138" y="3889375"/>
            <a:ext cx="1482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000" b="1">
                <a:solidFill>
                  <a:prstClr val="black"/>
                </a:solidFill>
              </a:rPr>
              <a:t>abstraction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2314575" y="3789040"/>
            <a:ext cx="171232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prstClr val="black"/>
                </a:solidFill>
              </a:rPr>
              <a:t>instantiation</a:t>
            </a:r>
            <a:br>
              <a:rPr lang="en-US" altLang="ko-KR" sz="2000" b="1" dirty="0" smtClean="0">
                <a:solidFill>
                  <a:prstClr val="black"/>
                </a:solidFill>
              </a:rPr>
            </a:br>
            <a:r>
              <a:rPr lang="en-US" altLang="ko-KR" sz="2000" b="1" dirty="0" smtClean="0">
                <a:solidFill>
                  <a:prstClr val="black"/>
                </a:solidFill>
              </a:rPr>
              <a:t>(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예시화</a:t>
            </a:r>
            <a:r>
              <a:rPr lang="en-US" altLang="ko-KR" sz="2000" b="1" dirty="0" smtClean="0">
                <a:solidFill>
                  <a:prstClr val="black"/>
                </a:solidFill>
              </a:rPr>
              <a:t>)</a:t>
            </a:r>
            <a:endParaRPr lang="en-US" altLang="ko-KR" sz="2000" b="1" dirty="0">
              <a:solidFill>
                <a:prstClr val="black"/>
              </a:solidFill>
            </a:endParaRP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2174875" y="3816350"/>
            <a:ext cx="249238" cy="612775"/>
          </a:xfrm>
          <a:prstGeom prst="upArrow">
            <a:avLst>
              <a:gd name="adj1" fmla="val 50000"/>
              <a:gd name="adj2" fmla="val 61465"/>
            </a:avLst>
          </a:prstGeom>
          <a:solidFill>
            <a:srgbClr val="C420A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008063" y="4316413"/>
            <a:ext cx="6810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prstClr val="black"/>
                </a:solidFill>
              </a:rPr>
              <a:t>Class(</a:t>
            </a:r>
            <a:r>
              <a:rPr lang="ko-KR" altLang="en-US" sz="2400" b="1">
                <a:solidFill>
                  <a:prstClr val="black"/>
                </a:solidFill>
              </a:rPr>
              <a:t>클래스</a:t>
            </a:r>
            <a:r>
              <a:rPr lang="en-US" altLang="ko-KR" sz="2400" b="1">
                <a:solidFill>
                  <a:prstClr val="black"/>
                </a:solidFill>
              </a:rPr>
              <a:t>) = variable(</a:t>
            </a:r>
            <a:r>
              <a:rPr lang="ko-KR" altLang="en-US" sz="2400" b="1">
                <a:solidFill>
                  <a:prstClr val="black"/>
                </a:solidFill>
              </a:rPr>
              <a:t>변수</a:t>
            </a:r>
            <a:r>
              <a:rPr lang="en-US" altLang="ko-KR" sz="2400" b="1">
                <a:solidFill>
                  <a:prstClr val="black"/>
                </a:solidFill>
              </a:rPr>
              <a:t>)  + function(</a:t>
            </a:r>
            <a:r>
              <a:rPr lang="ko-KR" altLang="en-US" sz="2400" b="1">
                <a:solidFill>
                  <a:prstClr val="black"/>
                </a:solidFill>
              </a:rPr>
              <a:t>함수</a:t>
            </a:r>
            <a:r>
              <a:rPr lang="en-US" altLang="ko-KR" sz="2400" b="1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>
            <a:off x="4010025" y="3852863"/>
            <a:ext cx="366713" cy="587375"/>
          </a:xfrm>
          <a:prstGeom prst="downArrow">
            <a:avLst>
              <a:gd name="adj1" fmla="val 50000"/>
              <a:gd name="adj2" fmla="val 40043"/>
            </a:avLst>
          </a:prstGeom>
          <a:solidFill>
            <a:srgbClr val="2108D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6181725" y="3848100"/>
            <a:ext cx="366713" cy="587375"/>
          </a:xfrm>
          <a:prstGeom prst="downArrow">
            <a:avLst>
              <a:gd name="adj1" fmla="val 50000"/>
              <a:gd name="adj2" fmla="val 40043"/>
            </a:avLst>
          </a:prstGeom>
          <a:solidFill>
            <a:srgbClr val="2108D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07988" y="4746625"/>
            <a:ext cx="8736012" cy="179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rgbClr val="F7B615"/>
              </a:buClr>
              <a:buSzPct val="55000"/>
              <a:buFont typeface="Wingdings" panose="05000000000000000000" pitchFamily="2" charset="2"/>
              <a:buChar char="l"/>
            </a:pPr>
            <a:endParaRPr lang="en-US" altLang="ko-KR" sz="2000" b="1" dirty="0" smtClean="0">
              <a:solidFill>
                <a:prstClr val="black"/>
              </a:solidFill>
            </a:endParaRPr>
          </a:p>
          <a:p>
            <a:pPr lvl="1">
              <a:spcBef>
                <a:spcPct val="20000"/>
              </a:spcBef>
              <a:buClr>
                <a:srgbClr val="F7B615"/>
              </a:buClr>
              <a:buSzPct val="55000"/>
              <a:buFont typeface="Wingdings" panose="05000000000000000000" pitchFamily="2" charset="2"/>
              <a:buChar char="l"/>
            </a:pPr>
            <a:r>
              <a:rPr lang="ko-KR" altLang="en-US" sz="2000" b="1" dirty="0" smtClean="0">
                <a:solidFill>
                  <a:prstClr val="black"/>
                </a:solidFill>
              </a:rPr>
              <a:t>해결해야 </a:t>
            </a:r>
            <a:r>
              <a:rPr lang="ko-KR" altLang="en-US" sz="2000" b="1" dirty="0">
                <a:solidFill>
                  <a:prstClr val="black"/>
                </a:solidFill>
              </a:rPr>
              <a:t>할 문제를 언어의 절차적 접근 방식에 끼워 맞추지 않고 </a:t>
            </a:r>
            <a:br>
              <a:rPr lang="ko-KR" altLang="en-US" sz="2000" b="1" dirty="0">
                <a:solidFill>
                  <a:prstClr val="black"/>
                </a:solidFill>
              </a:rPr>
            </a:br>
            <a:r>
              <a:rPr lang="ko-KR" altLang="en-US" sz="2000" b="1" dirty="0">
                <a:solidFill>
                  <a:prstClr val="black"/>
                </a:solidFill>
              </a:rPr>
              <a:t>  해결해야 할 문제의 특성에 맞게 </a:t>
            </a:r>
            <a:r>
              <a:rPr lang="ko-KR" altLang="en-US" sz="2000" b="1" dirty="0" err="1">
                <a:solidFill>
                  <a:prstClr val="black"/>
                </a:solidFill>
              </a:rPr>
              <a:t>데이터형</a:t>
            </a:r>
            <a:r>
              <a:rPr lang="ko-KR" altLang="en-US" sz="2000" b="1" dirty="0">
                <a:solidFill>
                  <a:prstClr val="black"/>
                </a:solidFill>
              </a:rPr>
              <a:t> 자체를 설계 </a:t>
            </a:r>
          </a:p>
          <a:p>
            <a:pPr lvl="2">
              <a:spcBef>
                <a:spcPct val="20000"/>
              </a:spcBef>
              <a:buClr>
                <a:srgbClr val="F7B615"/>
              </a:buClr>
              <a:buSzPct val="55000"/>
              <a:buFont typeface="Wingdings" panose="05000000000000000000" pitchFamily="2" charset="2"/>
              <a:buChar char="v"/>
            </a:pPr>
            <a:r>
              <a:rPr lang="ko-KR" altLang="en-US" sz="2400" b="1" i="1" dirty="0">
                <a:solidFill>
                  <a:prstClr val="black"/>
                </a:solidFill>
              </a:rPr>
              <a:t> </a:t>
            </a:r>
            <a:r>
              <a:rPr lang="en-US" altLang="ko-KR" sz="2400" b="1" i="1" dirty="0">
                <a:solidFill>
                  <a:prstClr val="black"/>
                </a:solidFill>
              </a:rPr>
              <a:t>class , object</a:t>
            </a:r>
          </a:p>
          <a:p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215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7500" y="1484784"/>
            <a:ext cx="8990013" cy="467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704404"/>
              </a:buClr>
            </a:pPr>
            <a:r>
              <a:rPr lang="ko-KR" altLang="en-US" dirty="0">
                <a:solidFill>
                  <a:prstClr val="black"/>
                </a:solidFill>
              </a:rPr>
              <a:t>객체</a:t>
            </a:r>
            <a:r>
              <a:rPr lang="en-US" altLang="ko-KR" dirty="0">
                <a:solidFill>
                  <a:prstClr val="black"/>
                </a:solidFill>
              </a:rPr>
              <a:t>(Object)</a:t>
            </a:r>
          </a:p>
          <a:p>
            <a:pPr lvl="1">
              <a:buClr>
                <a:srgbClr val="F7B615"/>
              </a:buClr>
            </a:pPr>
            <a:r>
              <a:rPr lang="ko-KR" altLang="en-US" dirty="0">
                <a:solidFill>
                  <a:prstClr val="black"/>
                </a:solidFill>
              </a:rPr>
              <a:t>정의</a:t>
            </a:r>
            <a:endParaRPr lang="ko-KR" altLang="en-US" sz="1800" dirty="0">
              <a:solidFill>
                <a:srgbClr val="00FF66"/>
              </a:solidFill>
              <a:latin typeface="Bookman Old Style" panose="02050604050505020204" pitchFamily="18" charset="0"/>
              <a:ea typeface="굴림체" panose="020B0609000101010101" pitchFamily="49" charset="-127"/>
            </a:endParaRPr>
          </a:p>
          <a:p>
            <a:pPr>
              <a:buClr>
                <a:srgbClr val="704404"/>
              </a:buClr>
            </a:pPr>
            <a:endParaRPr lang="ko-KR" altLang="en-US" sz="2000" dirty="0">
              <a:solidFill>
                <a:srgbClr val="00FF66"/>
              </a:solidFill>
              <a:latin typeface="Bookman Old Style" panose="02050604050505020204" pitchFamily="18" charset="0"/>
              <a:ea typeface="굴림체" panose="020B0609000101010101" pitchFamily="49" charset="-127"/>
            </a:endParaRPr>
          </a:p>
          <a:p>
            <a:pPr>
              <a:buClr>
                <a:srgbClr val="704404"/>
              </a:buClr>
            </a:pPr>
            <a:endParaRPr lang="ko-KR" altLang="en-US" sz="2000" dirty="0">
              <a:solidFill>
                <a:srgbClr val="00FF66"/>
              </a:solidFill>
              <a:latin typeface="Bookman Old Style" panose="02050604050505020204" pitchFamily="18" charset="0"/>
              <a:ea typeface="굴림체" panose="020B0609000101010101" pitchFamily="49" charset="-127"/>
            </a:endParaRPr>
          </a:p>
          <a:p>
            <a:pPr>
              <a:buClr>
                <a:srgbClr val="704404"/>
              </a:buClr>
            </a:pPr>
            <a:endParaRPr lang="ko-KR" altLang="en-US" sz="2000" dirty="0">
              <a:solidFill>
                <a:srgbClr val="00FF66"/>
              </a:solidFill>
              <a:latin typeface="Bookman Old Style" panose="02050604050505020204" pitchFamily="18" charset="0"/>
              <a:ea typeface="굴림체" panose="020B0609000101010101" pitchFamily="49" charset="-127"/>
            </a:endParaRPr>
          </a:p>
          <a:p>
            <a:pPr>
              <a:buClr>
                <a:srgbClr val="704404"/>
              </a:buClr>
            </a:pPr>
            <a:r>
              <a:rPr lang="ko-KR" altLang="en-US" dirty="0">
                <a:solidFill>
                  <a:prstClr val="black"/>
                </a:solidFill>
              </a:rPr>
              <a:t>클래스</a:t>
            </a:r>
            <a:r>
              <a:rPr lang="en-US" altLang="ko-KR" dirty="0">
                <a:solidFill>
                  <a:prstClr val="black"/>
                </a:solidFill>
              </a:rPr>
              <a:t>(class)</a:t>
            </a:r>
          </a:p>
          <a:p>
            <a:pPr lvl="1">
              <a:buClr>
                <a:srgbClr val="F7B615"/>
              </a:buClr>
            </a:pPr>
            <a:r>
              <a:rPr lang="ko-KR" altLang="en-US" dirty="0">
                <a:solidFill>
                  <a:prstClr val="black"/>
                </a:solidFill>
              </a:rPr>
              <a:t>정의</a:t>
            </a:r>
          </a:p>
          <a:p>
            <a:pPr lvl="2">
              <a:buClr>
                <a:srgbClr val="704404"/>
              </a:buClr>
            </a:pPr>
            <a:r>
              <a:rPr lang="ko-KR" altLang="en-US" dirty="0">
                <a:solidFill>
                  <a:prstClr val="black"/>
                </a:solidFill>
              </a:rPr>
              <a:t>객체의 속성을 정의</a:t>
            </a:r>
          </a:p>
          <a:p>
            <a:pPr lvl="1">
              <a:buClr>
                <a:srgbClr val="F7B615"/>
              </a:buClr>
            </a:pPr>
            <a:endParaRPr lang="ko-KR" altLang="en-US" dirty="0">
              <a:solidFill>
                <a:prstClr val="black"/>
              </a:solidFill>
            </a:endParaRPr>
          </a:p>
          <a:p>
            <a:pPr lvl="2">
              <a:buClr>
                <a:srgbClr val="704404"/>
              </a:buClr>
            </a:pP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34100" y="2346796"/>
            <a:ext cx="1295400" cy="685800"/>
          </a:xfrm>
          <a:prstGeom prst="rect">
            <a:avLst/>
          </a:prstGeom>
          <a:solidFill>
            <a:srgbClr val="339966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lang="ko-KR" altLang="en-US">
                <a:solidFill>
                  <a:srgbClr val="EBDDC3"/>
                </a:solidFill>
                <a:latin typeface="Arial" panose="020B0604020202020204" pitchFamily="34" charset="0"/>
              </a:rPr>
              <a:t>데이터</a:t>
            </a:r>
          </a:p>
          <a:p>
            <a:pPr algn="ctr" eaLnBrk="0" latinLnBrk="0" hangingPunct="0"/>
            <a:r>
              <a:rPr lang="en-US" altLang="ko-KR">
                <a:solidFill>
                  <a:srgbClr val="EBDDC3"/>
                </a:solidFill>
                <a:latin typeface="Arial" panose="020B0604020202020204" pitchFamily="34" charset="0"/>
              </a:rPr>
              <a:t>(Data)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57613" y="2765896"/>
            <a:ext cx="1558925" cy="6858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ko-KR" altLang="en-US" sz="2000" b="1">
                <a:solidFill>
                  <a:srgbClr val="EBDDC3"/>
                </a:solidFill>
                <a:latin typeface="Arial" panose="020B0604020202020204" pitchFamily="34" charset="0"/>
              </a:rPr>
              <a:t>행위</a:t>
            </a:r>
          </a:p>
          <a:p>
            <a:pPr algn="ctr"/>
            <a:r>
              <a:rPr lang="en-US" altLang="ko-KR" sz="2000" b="1">
                <a:solidFill>
                  <a:srgbClr val="EBDDC3"/>
                </a:solidFill>
                <a:latin typeface="Arial" panose="020B0604020202020204" pitchFamily="34" charset="0"/>
              </a:rPr>
              <a:t>(Operation)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65288" y="2740496"/>
            <a:ext cx="1295400" cy="6858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lang="ko-KR" altLang="en-US" sz="2000" b="1">
                <a:solidFill>
                  <a:srgbClr val="EBDDC3"/>
                </a:solidFill>
                <a:latin typeface="Arial" panose="020B0604020202020204" pitchFamily="34" charset="0"/>
              </a:rPr>
              <a:t>구성요소</a:t>
            </a:r>
          </a:p>
          <a:p>
            <a:pPr algn="ctr" eaLnBrk="0" latinLnBrk="0" hangingPunct="0"/>
            <a:r>
              <a:rPr lang="en-US" altLang="ko-KR" sz="2000" b="1">
                <a:solidFill>
                  <a:srgbClr val="EBDDC3"/>
                </a:solidFill>
                <a:latin typeface="Arial" panose="020B0604020202020204" pitchFamily="34" charset="0"/>
              </a:rPr>
              <a:t>(Data)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134100" y="3032596"/>
            <a:ext cx="1295400" cy="685800"/>
          </a:xfrm>
          <a:prstGeom prst="rect">
            <a:avLst/>
          </a:prstGeom>
          <a:solidFill>
            <a:srgbClr val="339966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ko-KR" altLang="en-US">
                <a:solidFill>
                  <a:srgbClr val="EBDDC3"/>
                </a:solidFill>
                <a:latin typeface="Arial" panose="020B0604020202020204" pitchFamily="34" charset="0"/>
              </a:rPr>
              <a:t>행위</a:t>
            </a:r>
          </a:p>
          <a:p>
            <a:pPr algn="ctr"/>
            <a:r>
              <a:rPr lang="en-US" altLang="ko-KR">
                <a:solidFill>
                  <a:srgbClr val="EBDDC3"/>
                </a:solidFill>
                <a:latin typeface="Arial" panose="020B0604020202020204" pitchFamily="34" charset="0"/>
              </a:rPr>
              <a:t>(Operation)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224213" y="2767484"/>
            <a:ext cx="4159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3200" b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</a:rPr>
              <a:t>+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6426200" y="3718396"/>
            <a:ext cx="682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prstClr val="black"/>
                </a:solidFill>
                <a:latin typeface="Times New Roman" panose="02020603050405020304" pitchFamily="18" charset="0"/>
              </a:rPr>
              <a:t>객체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5537200" y="2842096"/>
            <a:ext cx="415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3200" b="1">
                <a:solidFill>
                  <a:prstClr val="black"/>
                </a:solidFill>
                <a:latin typeface="Times New Roman" panose="02020603050405020304" pitchFamily="18" charset="0"/>
                <a:ea typeface="바탕" panose="02030600000101010101" pitchFamily="18" charset="-127"/>
              </a:rPr>
              <a:t>=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752600" y="5470996"/>
            <a:ext cx="838200" cy="4572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lang="ko-KR" altLang="en-US" sz="1600" b="1">
                <a:solidFill>
                  <a:srgbClr val="EBDDC3"/>
                </a:solidFill>
                <a:latin typeface="Arial" panose="020B0604020202020204" pitchFamily="34" charset="0"/>
              </a:rPr>
              <a:t>버스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971800" y="5470996"/>
            <a:ext cx="838200" cy="4572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lang="ko-KR" altLang="en-US" sz="1600" b="1">
                <a:solidFill>
                  <a:srgbClr val="EBDDC3"/>
                </a:solidFill>
                <a:latin typeface="Arial" panose="020B0604020202020204" pitchFamily="34" charset="0"/>
              </a:rPr>
              <a:t>트럭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267200" y="5470996"/>
            <a:ext cx="838200" cy="4572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lang="ko-KR" altLang="en-US" sz="1600" b="1">
                <a:solidFill>
                  <a:srgbClr val="EBDDC3"/>
                </a:solidFill>
                <a:latin typeface="Arial" panose="020B0604020202020204" pitchFamily="34" charset="0"/>
              </a:rPr>
              <a:t>지프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638800" y="5470996"/>
            <a:ext cx="838200" cy="4572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lang="ko-KR" altLang="en-US" sz="1600" b="1">
                <a:solidFill>
                  <a:srgbClr val="EBDDC3"/>
                </a:solidFill>
                <a:latin typeface="Arial" panose="020B0604020202020204" pitchFamily="34" charset="0"/>
              </a:rPr>
              <a:t>승용차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934200" y="5470996"/>
            <a:ext cx="838200" cy="457200"/>
          </a:xfrm>
          <a:prstGeom prst="rect">
            <a:avLst/>
          </a:prstGeom>
          <a:solidFill>
            <a:srgbClr val="CCFFFF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lang="ko-KR" altLang="en-US" sz="1600" b="1">
                <a:solidFill>
                  <a:srgbClr val="EBDDC3"/>
                </a:solidFill>
                <a:latin typeface="Arial" panose="020B0604020202020204" pitchFamily="34" charset="0"/>
              </a:rPr>
              <a:t>승합차</a:t>
            </a: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2133600" y="5242396"/>
            <a:ext cx="5257800" cy="0"/>
          </a:xfrm>
          <a:prstGeom prst="line">
            <a:avLst/>
          </a:prstGeom>
          <a:noFill/>
          <a:ln w="12700">
            <a:solidFill>
              <a:srgbClr val="66FF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2133600" y="5242396"/>
            <a:ext cx="0" cy="228600"/>
          </a:xfrm>
          <a:prstGeom prst="line">
            <a:avLst/>
          </a:prstGeom>
          <a:noFill/>
          <a:ln w="12700">
            <a:solidFill>
              <a:srgbClr val="66FF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3352800" y="5242396"/>
            <a:ext cx="0" cy="228600"/>
          </a:xfrm>
          <a:prstGeom prst="line">
            <a:avLst/>
          </a:prstGeom>
          <a:noFill/>
          <a:ln w="12700">
            <a:solidFill>
              <a:srgbClr val="66FF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4648200" y="5013796"/>
            <a:ext cx="0" cy="457200"/>
          </a:xfrm>
          <a:prstGeom prst="line">
            <a:avLst/>
          </a:prstGeom>
          <a:noFill/>
          <a:ln w="12700">
            <a:solidFill>
              <a:srgbClr val="66FF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6019800" y="5242396"/>
            <a:ext cx="0" cy="228600"/>
          </a:xfrm>
          <a:prstGeom prst="line">
            <a:avLst/>
          </a:prstGeom>
          <a:noFill/>
          <a:ln w="12700">
            <a:solidFill>
              <a:srgbClr val="66FF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7391400" y="5242396"/>
            <a:ext cx="0" cy="228600"/>
          </a:xfrm>
          <a:prstGeom prst="line">
            <a:avLst/>
          </a:prstGeom>
          <a:noFill/>
          <a:ln w="12700">
            <a:solidFill>
              <a:srgbClr val="66FF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267200" y="4556596"/>
            <a:ext cx="838200" cy="457200"/>
          </a:xfrm>
          <a:prstGeom prst="rect">
            <a:avLst/>
          </a:prstGeom>
          <a:solidFill>
            <a:srgbClr val="3366FF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lang="ko-KR" altLang="en-US" sz="1600" b="1">
                <a:solidFill>
                  <a:srgbClr val="EBDDC3"/>
                </a:solidFill>
                <a:latin typeface="Arial" panose="020B0604020202020204" pitchFamily="34" charset="0"/>
              </a:rPr>
              <a:t>자동차</a:t>
            </a:r>
            <a:endParaRPr lang="ko-KR" altLang="en-US">
              <a:solidFill>
                <a:srgbClr val="EBDDC3"/>
              </a:solidFill>
              <a:latin typeface="Arial" panose="020B0604020202020204" pitchFamily="34" charset="0"/>
            </a:endParaRP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5191125" y="4480396"/>
            <a:ext cx="784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1600" b="1">
                <a:solidFill>
                  <a:srgbClr val="000099"/>
                </a:solidFill>
                <a:latin typeface="Times New Roman" panose="02020603050405020304" pitchFamily="18" charset="0"/>
              </a:rPr>
              <a:t>클래스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1143000" y="5547196"/>
            <a:ext cx="584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1600" b="1">
                <a:solidFill>
                  <a:srgbClr val="775F55"/>
                </a:solidFill>
                <a:latin typeface="Times New Roman" panose="02020603050405020304" pitchFamily="18" charset="0"/>
              </a:rPr>
              <a:t>객체</a:t>
            </a:r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5114925" y="4785196"/>
            <a:ext cx="29273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600" b="1">
                <a:solidFill>
                  <a:srgbClr val="006600"/>
                </a:solidFill>
                <a:latin typeface="Times New Roman" panose="02020603050405020304" pitchFamily="18" charset="0"/>
              </a:rPr>
              <a:t>(</a:t>
            </a:r>
            <a:r>
              <a:rPr lang="ko-KR" altLang="en-US" sz="1600" b="1">
                <a:solidFill>
                  <a:srgbClr val="006600"/>
                </a:solidFill>
                <a:latin typeface="Times New Roman" panose="02020603050405020304" pitchFamily="18" charset="0"/>
              </a:rPr>
              <a:t>용도</a:t>
            </a:r>
            <a:r>
              <a:rPr lang="en-US" altLang="ko-KR" sz="1600" b="1">
                <a:solidFill>
                  <a:srgbClr val="006600"/>
                </a:solidFill>
                <a:latin typeface="Times New Roman" panose="02020603050405020304" pitchFamily="18" charset="0"/>
              </a:rPr>
              <a:t>, </a:t>
            </a:r>
            <a:r>
              <a:rPr lang="ko-KR" altLang="en-US" sz="1600" b="1">
                <a:solidFill>
                  <a:srgbClr val="006600"/>
                </a:solidFill>
                <a:latin typeface="Times New Roman" panose="02020603050405020304" pitchFamily="18" charset="0"/>
              </a:rPr>
              <a:t>정원</a:t>
            </a:r>
            <a:r>
              <a:rPr lang="en-US" altLang="ko-KR" sz="1600" b="1">
                <a:solidFill>
                  <a:srgbClr val="006600"/>
                </a:solidFill>
                <a:latin typeface="Times New Roman" panose="02020603050405020304" pitchFamily="18" charset="0"/>
              </a:rPr>
              <a:t>, </a:t>
            </a:r>
            <a:r>
              <a:rPr lang="ko-KR" altLang="en-US" sz="1600" b="1">
                <a:solidFill>
                  <a:srgbClr val="006600"/>
                </a:solidFill>
                <a:latin typeface="Times New Roman" panose="02020603050405020304" pitchFamily="18" charset="0"/>
              </a:rPr>
              <a:t>배기량</a:t>
            </a:r>
            <a:r>
              <a:rPr lang="en-US" altLang="ko-KR" sz="1600" b="1">
                <a:solidFill>
                  <a:srgbClr val="006600"/>
                </a:solidFill>
                <a:latin typeface="Times New Roman" panose="02020603050405020304" pitchFamily="18" charset="0"/>
              </a:rPr>
              <a:t>, </a:t>
            </a:r>
            <a:r>
              <a:rPr lang="ko-KR" altLang="en-US" sz="1600" b="1">
                <a:solidFill>
                  <a:srgbClr val="006600"/>
                </a:solidFill>
                <a:latin typeface="Times New Roman" panose="02020603050405020304" pitchFamily="18" charset="0"/>
              </a:rPr>
              <a:t>크기</a:t>
            </a:r>
            <a:r>
              <a:rPr lang="en-US" altLang="ko-KR" sz="1600" b="1">
                <a:solidFill>
                  <a:srgbClr val="006600"/>
                </a:solidFill>
                <a:latin typeface="Times New Roman" panose="02020603050405020304" pitchFamily="18" charset="0"/>
              </a:rPr>
              <a:t>, </a:t>
            </a:r>
            <a:r>
              <a:rPr lang="ko-KR" altLang="en-US" sz="1600" b="1">
                <a:solidFill>
                  <a:srgbClr val="006600"/>
                </a:solidFill>
                <a:latin typeface="Times New Roman" panose="02020603050405020304" pitchFamily="18" charset="0"/>
              </a:rPr>
              <a:t>구조</a:t>
            </a:r>
            <a:r>
              <a:rPr lang="en-US" altLang="ko-KR" sz="1600" b="1">
                <a:solidFill>
                  <a:srgbClr val="006600"/>
                </a:solidFill>
                <a:latin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0319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154" y="2691266"/>
            <a:ext cx="1744997" cy="1434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cs typeface="Arial" pitchFamily="34" charset="0"/>
              </a:rPr>
              <a:t>컴파일</a:t>
            </a:r>
            <a:endParaRPr lang="en-US" altLang="ko-KR" dirty="0" smtClean="0">
              <a:cs typeface="Arial" pitchFamily="34" charset="0"/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58363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소스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프로그래밍 언어로 작성된 텍스트 파일</a:t>
            </a:r>
            <a:endParaRPr lang="en-US" altLang="ko-KR" dirty="0" smtClean="0"/>
          </a:p>
          <a:p>
            <a:r>
              <a:rPr lang="ko-KR" altLang="en-US" dirty="0" smtClean="0"/>
              <a:t>컴파일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소스 파일을 컴퓨터가 이해할 수 있는 기계어로 만드는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 파일 </a:t>
            </a:r>
            <a:r>
              <a:rPr lang="ko-KR" altLang="en-US" dirty="0" err="1" smtClean="0"/>
              <a:t>확장자와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컴파일 된 파일의 </a:t>
            </a:r>
            <a:r>
              <a:rPr lang="ko-KR" altLang="en-US" dirty="0" err="1" smtClean="0"/>
              <a:t>확장자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</a:t>
            </a:r>
            <a:r>
              <a:rPr lang="en-US" altLang="ko-KR" dirty="0" smtClean="0"/>
              <a:t>: </a:t>
            </a:r>
            <a:r>
              <a:rPr lang="en-US" altLang="ko-KR" b="1" dirty="0" smtClean="0"/>
              <a:t>.java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.class</a:t>
            </a:r>
          </a:p>
          <a:p>
            <a:pPr lvl="2"/>
            <a:r>
              <a:rPr lang="en-US" altLang="ko-KR" dirty="0" smtClean="0"/>
              <a:t>C : </a:t>
            </a:r>
            <a:r>
              <a:rPr lang="en-US" altLang="ko-KR" b="1" dirty="0" smtClean="0"/>
              <a:t>.c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obj</a:t>
            </a:r>
            <a:r>
              <a:rPr lang="en-US" altLang="ko-KR" b="1" dirty="0" smtClean="0"/>
              <a:t>-</a:t>
            </a:r>
            <a:r>
              <a:rPr lang="en-US" altLang="ko-KR" dirty="0" smtClean="0"/>
              <a:t>&gt; </a:t>
            </a:r>
            <a:r>
              <a:rPr lang="en-US" altLang="ko-KR" b="1" dirty="0" smtClean="0"/>
              <a:t>.exe</a:t>
            </a:r>
          </a:p>
          <a:p>
            <a:pPr lvl="2"/>
            <a:r>
              <a:rPr lang="en-US" altLang="ko-KR" dirty="0" smtClean="0"/>
              <a:t>C++ :</a:t>
            </a:r>
            <a:r>
              <a:rPr lang="en-US" altLang="ko-KR" b="1" dirty="0" smtClean="0"/>
              <a:t> .</a:t>
            </a:r>
            <a:r>
              <a:rPr lang="en-US" altLang="ko-KR" b="1" dirty="0" err="1" smtClean="0"/>
              <a:t>cpp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obj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.exe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35747" y="4887408"/>
            <a:ext cx="210248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if (</a:t>
            </a:r>
            <a:r>
              <a:rPr lang="en-US" altLang="ko-KR" sz="1600" dirty="0" err="1" smtClean="0">
                <a:solidFill>
                  <a:prstClr val="black"/>
                </a:solidFill>
              </a:rPr>
              <a:t>i</a:t>
            </a:r>
            <a:r>
              <a:rPr lang="en-US" altLang="ko-KR" sz="1600" dirty="0" smtClean="0">
                <a:solidFill>
                  <a:prstClr val="black"/>
                </a:solidFill>
              </a:rPr>
              <a:t>&gt;0) {</a:t>
            </a:r>
          </a:p>
          <a:p>
            <a:pPr lvl="1"/>
            <a:r>
              <a:rPr lang="en-US" altLang="ko-KR" sz="1600" dirty="0" err="1" smtClean="0">
                <a:solidFill>
                  <a:prstClr val="black"/>
                </a:solidFill>
              </a:rPr>
              <a:t>i</a:t>
            </a:r>
            <a:r>
              <a:rPr lang="en-US" altLang="ko-KR" sz="1600" dirty="0" smtClean="0">
                <a:solidFill>
                  <a:prstClr val="black"/>
                </a:solidFill>
              </a:rPr>
              <a:t> = </a:t>
            </a:r>
            <a:r>
              <a:rPr lang="en-US" altLang="ko-KR" sz="1600" dirty="0" err="1" smtClean="0">
                <a:solidFill>
                  <a:prstClr val="black"/>
                </a:solidFill>
              </a:rPr>
              <a:t>i</a:t>
            </a:r>
            <a:r>
              <a:rPr lang="en-US" altLang="ko-KR" sz="1600" dirty="0" smtClean="0">
                <a:solidFill>
                  <a:prstClr val="black"/>
                </a:solidFill>
              </a:rPr>
              <a:t>*10;</a:t>
            </a:r>
          </a:p>
          <a:p>
            <a:r>
              <a:rPr lang="en-US" altLang="ko-KR" sz="1600" dirty="0" smtClean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600" dirty="0" err="1" smtClean="0">
                <a:solidFill>
                  <a:prstClr val="black"/>
                </a:solidFill>
              </a:rPr>
              <a:t>i</a:t>
            </a:r>
            <a:r>
              <a:rPr lang="en-US" altLang="ko-KR" sz="1600" dirty="0" smtClean="0">
                <a:solidFill>
                  <a:prstClr val="black"/>
                </a:solidFill>
              </a:rPr>
              <a:t> = </a:t>
            </a:r>
            <a:r>
              <a:rPr lang="en-US" altLang="ko-KR" sz="1600" dirty="0" err="1" smtClean="0">
                <a:solidFill>
                  <a:prstClr val="black"/>
                </a:solidFill>
              </a:rPr>
              <a:t>i</a:t>
            </a:r>
            <a:r>
              <a:rPr lang="en-US" altLang="ko-KR" sz="1600" dirty="0" smtClean="0">
                <a:solidFill>
                  <a:prstClr val="black"/>
                </a:solidFill>
              </a:rPr>
              <a:t> – j;</a:t>
            </a:r>
          </a:p>
          <a:p>
            <a:r>
              <a:rPr lang="en-US" altLang="ko-KR" sz="1600" dirty="0" err="1" smtClean="0">
                <a:solidFill>
                  <a:prstClr val="black"/>
                </a:solidFill>
              </a:rPr>
              <a:t>System.out.println</a:t>
            </a:r>
            <a:r>
              <a:rPr lang="en-US" altLang="ko-KR" sz="1600" dirty="0" smtClean="0">
                <a:solidFill>
                  <a:prstClr val="black"/>
                </a:solidFill>
              </a:rPr>
              <a:t>(</a:t>
            </a:r>
            <a:r>
              <a:rPr lang="en-US" altLang="ko-KR" sz="1600" dirty="0" err="1" smtClean="0">
                <a:solidFill>
                  <a:prstClr val="black"/>
                </a:solidFill>
              </a:rPr>
              <a:t>i</a:t>
            </a:r>
            <a:r>
              <a:rPr lang="en-US" altLang="ko-KR" sz="1600" dirty="0" smtClean="0">
                <a:solidFill>
                  <a:prstClr val="black"/>
                </a:solidFill>
              </a:rPr>
              <a:t>);</a:t>
            </a:r>
          </a:p>
        </p:txBody>
      </p:sp>
      <p:sp>
        <p:nvSpPr>
          <p:cNvPr id="14" name="타원 13"/>
          <p:cNvSpPr/>
          <p:nvPr/>
        </p:nvSpPr>
        <p:spPr>
          <a:xfrm>
            <a:off x="3552609" y="5197444"/>
            <a:ext cx="1500198" cy="7022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prstClr val="black"/>
                </a:solidFill>
              </a:rPr>
              <a:t>컴파일러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2909667" y="5399616"/>
            <a:ext cx="571504" cy="2857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67187" y="4875266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0101000001000101010011110101101010100101110101010101000010001110000000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5124245" y="5399616"/>
            <a:ext cx="571504" cy="2857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6199" y="6269014"/>
            <a:ext cx="188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소스 프로그램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99294" y="6198705"/>
            <a:ext cx="92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기계어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1766659" y="4268750"/>
            <a:ext cx="214314" cy="57150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1039" y="3327914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소스 프로그램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ko-KR" altLang="en-US" sz="1400" dirty="0" smtClean="0">
                <a:solidFill>
                  <a:prstClr val="black"/>
                </a:solidFill>
              </a:rPr>
              <a:t>편집 및 개발</a:t>
            </a:r>
            <a:endParaRPr lang="en-US" altLang="ko-KR" sz="1400" dirty="0" smtClean="0">
              <a:solidFill>
                <a:prstClr val="black"/>
              </a:solidFill>
            </a:endParaRPr>
          </a:p>
        </p:txBody>
      </p:sp>
      <p:sp>
        <p:nvSpPr>
          <p:cNvPr id="27" name="위쪽 화살표 26"/>
          <p:cNvSpPr/>
          <p:nvPr/>
        </p:nvSpPr>
        <p:spPr>
          <a:xfrm>
            <a:off x="6517286" y="4125874"/>
            <a:ext cx="285752" cy="642942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58591" y="30663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프로그램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ko-KR" altLang="en-US" sz="1400" dirty="0" smtClean="0">
                <a:solidFill>
                  <a:prstClr val="black"/>
                </a:solidFill>
              </a:rPr>
              <a:t> 실행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81369" y="569751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컴파일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99" y="2875326"/>
            <a:ext cx="1620920" cy="1298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71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5/50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개발자에게 </a:t>
            </a:r>
            <a:r>
              <a:rPr lang="ko-KR" altLang="en-US" sz="2800" b="1" dirty="0" err="1" smtClean="0"/>
              <a:t>사랑받는</a:t>
            </a:r>
            <a:r>
              <a:rPr lang="ko-KR" altLang="en-US" sz="2800" b="1" dirty="0" smtClean="0"/>
              <a:t> 언어</a:t>
            </a:r>
            <a:r>
              <a:rPr lang="en-US" altLang="ko-KR" sz="2800" b="1" dirty="0" smtClean="0"/>
              <a:t>, </a:t>
            </a:r>
            <a:r>
              <a:rPr lang="ko-KR" altLang="en-US" sz="2800" b="1" dirty="0" smtClean="0"/>
              <a:t>자바와 친해지기 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자바 언어에 대한 소개 </a:t>
            </a:r>
            <a:endParaRPr lang="ko-KR" altLang="en-US" sz="1700" b="1" dirty="0"/>
          </a:p>
        </p:txBody>
      </p:sp>
      <p:sp>
        <p:nvSpPr>
          <p:cNvPr id="15" name="순서도: 추출 14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9064" y="2253352"/>
            <a:ext cx="846043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 smtClean="0"/>
              <a:t>1990</a:t>
            </a:r>
            <a:r>
              <a:rPr lang="ko-KR" altLang="en-US" sz="1500" dirty="0" smtClean="0"/>
              <a:t>년대 썬 마이크로 </a:t>
            </a:r>
            <a:r>
              <a:rPr lang="ko-KR" altLang="en-US" sz="1500" dirty="0" err="1" smtClean="0"/>
              <a:t>시스템즈의</a:t>
            </a:r>
            <a:r>
              <a:rPr lang="ko-KR" altLang="en-US" sz="1500" dirty="0" smtClean="0"/>
              <a:t> 제임스 </a:t>
            </a:r>
            <a:r>
              <a:rPr lang="ko-KR" altLang="en-US" sz="1500" dirty="0" err="1" smtClean="0"/>
              <a:t>고슬링</a:t>
            </a:r>
            <a:r>
              <a:rPr lang="en-US" altLang="ko-KR" sz="1500" dirty="0" smtClean="0"/>
              <a:t>(James A. Gosling)</a:t>
            </a:r>
            <a:r>
              <a:rPr lang="ko-KR" altLang="en-US" sz="1500" dirty="0" smtClean="0"/>
              <a:t>이 개발</a:t>
            </a:r>
          </a:p>
          <a:p>
            <a:endParaRPr lang="en-US" altLang="ko-KR" sz="1500" dirty="0" smtClean="0"/>
          </a:p>
          <a:p>
            <a:r>
              <a:rPr lang="ko-KR" altLang="en-US" sz="1500" dirty="0" smtClean="0"/>
              <a:t>객체 지향 프로그래밍</a:t>
            </a:r>
            <a:r>
              <a:rPr lang="en-US" altLang="ko-KR" sz="1500" dirty="0" smtClean="0"/>
              <a:t>(Object Oriented Programming) , </a:t>
            </a:r>
            <a:r>
              <a:rPr lang="ko-KR" altLang="en-US" sz="1500" dirty="0" smtClean="0"/>
              <a:t>개발 환경에 </a:t>
            </a:r>
            <a:r>
              <a:rPr lang="ko-KR" altLang="en-US" sz="1500" dirty="0" err="1" smtClean="0"/>
              <a:t>구애받지</a:t>
            </a:r>
            <a:r>
              <a:rPr lang="ko-KR" altLang="en-US" sz="1500" dirty="0" smtClean="0"/>
              <a:t> 않음</a:t>
            </a:r>
            <a:endParaRPr lang="ko-KR" altLang="en-US" sz="1500" b="1" dirty="0"/>
          </a:p>
        </p:txBody>
      </p:sp>
      <p:sp>
        <p:nvSpPr>
          <p:cNvPr id="19" name="직사각형 18"/>
          <p:cNvSpPr/>
          <p:nvPr/>
        </p:nvSpPr>
        <p:spPr>
          <a:xfrm>
            <a:off x="611560" y="3315793"/>
            <a:ext cx="684076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dirty="0" smtClean="0"/>
              <a:t>개발 목적에 따른 자바 언어 사용 환경</a:t>
            </a:r>
            <a:r>
              <a:rPr lang="en-US" altLang="ko-KR" sz="1700" b="1" dirty="0" smtClean="0"/>
              <a:t>(Platform, </a:t>
            </a:r>
            <a:r>
              <a:rPr lang="ko-KR" altLang="en-US" sz="1700" b="1" dirty="0" smtClean="0"/>
              <a:t>이하 플랫폼</a:t>
            </a:r>
            <a:r>
              <a:rPr lang="en-US" altLang="ko-KR" sz="1700" b="1" dirty="0" smtClean="0"/>
              <a:t>) </a:t>
            </a:r>
            <a:r>
              <a:rPr lang="ko-KR" altLang="en-US" sz="1700" b="1" dirty="0" smtClean="0"/>
              <a:t>분류</a:t>
            </a:r>
            <a:endParaRPr lang="ko-KR" altLang="en-US" sz="1700" b="1" dirty="0"/>
          </a:p>
        </p:txBody>
      </p:sp>
      <p:sp>
        <p:nvSpPr>
          <p:cNvPr id="22" name="순서도: 추출 21"/>
          <p:cNvSpPr/>
          <p:nvPr/>
        </p:nvSpPr>
        <p:spPr>
          <a:xfrm rot="5400000">
            <a:off x="374533" y="3402707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추출 22"/>
          <p:cNvSpPr/>
          <p:nvPr/>
        </p:nvSpPr>
        <p:spPr>
          <a:xfrm rot="5400000">
            <a:off x="525150" y="2339762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추출 23"/>
          <p:cNvSpPr/>
          <p:nvPr/>
        </p:nvSpPr>
        <p:spPr>
          <a:xfrm rot="5400000">
            <a:off x="525150" y="2771810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55576" y="3819849"/>
            <a:ext cx="8640960" cy="2057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50" dirty="0" smtClean="0"/>
              <a:t>Java SE(Java Standard Edition)</a:t>
            </a:r>
          </a:p>
          <a:p>
            <a:pPr>
              <a:lnSpc>
                <a:spcPct val="150000"/>
              </a:lnSpc>
            </a:pPr>
            <a:r>
              <a:rPr lang="ko-KR" altLang="en-US" sz="1450" dirty="0" smtClean="0"/>
              <a:t>→ 자바 표준 플랫폼</a:t>
            </a:r>
            <a:r>
              <a:rPr lang="en-US" altLang="ko-KR" sz="1450" dirty="0" smtClean="0"/>
              <a:t>,</a:t>
            </a:r>
            <a:r>
              <a:rPr lang="ko-KR" altLang="en-US" sz="1450" dirty="0" smtClean="0"/>
              <a:t> </a:t>
            </a:r>
            <a:r>
              <a:rPr lang="en-US" altLang="ko-KR" sz="1450" dirty="0" smtClean="0"/>
              <a:t>JVM </a:t>
            </a:r>
            <a:r>
              <a:rPr lang="ko-KR" altLang="en-US" sz="1450" dirty="0" smtClean="0"/>
              <a:t>운영 환경과 </a:t>
            </a:r>
            <a:r>
              <a:rPr lang="en-US" altLang="ko-KR" sz="1450" dirty="0" smtClean="0"/>
              <a:t>API2</a:t>
            </a:r>
            <a:r>
              <a:rPr lang="ko-KR" altLang="en-US" sz="1450" dirty="0" smtClean="0"/>
              <a:t>에 대한 개발 환경을 갖추고 있음</a:t>
            </a:r>
            <a:endParaRPr lang="en-US" altLang="ko-KR" sz="1450" dirty="0" smtClean="0"/>
          </a:p>
          <a:p>
            <a:pPr>
              <a:lnSpc>
                <a:spcPct val="150000"/>
              </a:lnSpc>
            </a:pPr>
            <a:r>
              <a:rPr lang="en-US" altLang="ko-KR" sz="1450" dirty="0" smtClean="0"/>
              <a:t>Java EE(Java Enterprise Edition)</a:t>
            </a:r>
          </a:p>
          <a:p>
            <a:pPr>
              <a:lnSpc>
                <a:spcPct val="150000"/>
              </a:lnSpc>
            </a:pPr>
            <a:r>
              <a:rPr lang="ko-KR" altLang="en-US" sz="1450" dirty="0" smtClean="0"/>
              <a:t>→ 서버 기능 개발을 위한 플랫폼</a:t>
            </a:r>
            <a:r>
              <a:rPr lang="en-US" altLang="ko-KR" sz="1450" dirty="0" smtClean="0"/>
              <a:t>, SE</a:t>
            </a:r>
            <a:r>
              <a:rPr lang="ko-KR" altLang="en-US" sz="1450" dirty="0" smtClean="0"/>
              <a:t>를 바탕으로 웹 애플리케이션 서버가 필요로 하는 기능 추가</a:t>
            </a:r>
            <a:endParaRPr lang="en-US" altLang="ko-KR" sz="1450" dirty="0" smtClean="0"/>
          </a:p>
          <a:p>
            <a:pPr>
              <a:lnSpc>
                <a:spcPct val="150000"/>
              </a:lnSpc>
            </a:pPr>
            <a:r>
              <a:rPr lang="en-US" altLang="ko-KR" sz="1450" dirty="0" smtClean="0"/>
              <a:t>Java ME(Java Micro Edition)</a:t>
            </a:r>
          </a:p>
          <a:p>
            <a:pPr>
              <a:lnSpc>
                <a:spcPct val="150000"/>
              </a:lnSpc>
            </a:pPr>
            <a:r>
              <a:rPr lang="ko-KR" altLang="en-US" sz="1450" dirty="0" smtClean="0"/>
              <a:t>→ </a:t>
            </a:r>
            <a:r>
              <a:rPr lang="ko-KR" altLang="en-US" sz="1450" dirty="0" err="1" smtClean="0"/>
              <a:t>모바일</a:t>
            </a:r>
            <a:r>
              <a:rPr lang="ko-KR" altLang="en-US" sz="1450" dirty="0" smtClean="0"/>
              <a:t> 디바이스 혹은 </a:t>
            </a:r>
            <a:r>
              <a:rPr lang="ko-KR" altLang="en-US" sz="1450" dirty="0" err="1" smtClean="0"/>
              <a:t>셋탑</a:t>
            </a:r>
            <a:r>
              <a:rPr lang="ko-KR" altLang="en-US" sz="1450" dirty="0" smtClean="0"/>
              <a:t> 박스와 같은 </a:t>
            </a:r>
            <a:r>
              <a:rPr lang="ko-KR" altLang="en-US" sz="1450" dirty="0" err="1" smtClean="0"/>
              <a:t>임베디드</a:t>
            </a:r>
            <a:r>
              <a:rPr lang="ko-KR" altLang="en-US" sz="1450" dirty="0" smtClean="0"/>
              <a:t> 장비를 위한 개발에 사용되는 플랫폼</a:t>
            </a:r>
            <a:endParaRPr lang="ko-KR" altLang="en-US" sz="1450" dirty="0"/>
          </a:p>
        </p:txBody>
      </p:sp>
      <p:sp>
        <p:nvSpPr>
          <p:cNvPr id="26" name="순서도: 추출 25"/>
          <p:cNvSpPr/>
          <p:nvPr/>
        </p:nvSpPr>
        <p:spPr>
          <a:xfrm rot="5400000">
            <a:off x="525150" y="3978267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추출 26"/>
          <p:cNvSpPr/>
          <p:nvPr/>
        </p:nvSpPr>
        <p:spPr>
          <a:xfrm rot="5400000">
            <a:off x="525150" y="5274411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추출 27"/>
          <p:cNvSpPr/>
          <p:nvPr/>
        </p:nvSpPr>
        <p:spPr>
          <a:xfrm rot="5400000">
            <a:off x="525150" y="4626339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6/50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개발자에게 </a:t>
            </a:r>
            <a:r>
              <a:rPr lang="ko-KR" altLang="en-US" sz="2800" b="1" dirty="0" err="1" smtClean="0"/>
              <a:t>사랑받는</a:t>
            </a:r>
            <a:r>
              <a:rPr lang="ko-KR" altLang="en-US" sz="2800" b="1" dirty="0" smtClean="0"/>
              <a:t> 언어</a:t>
            </a:r>
            <a:r>
              <a:rPr lang="en-US" altLang="ko-KR" sz="2800" b="1" dirty="0" smtClean="0"/>
              <a:t>, </a:t>
            </a:r>
            <a:r>
              <a:rPr lang="ko-KR" altLang="en-US" sz="2800" b="1" dirty="0" smtClean="0"/>
              <a:t>자바와 친해지기 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15617" y="1994937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자바의 </a:t>
            </a:r>
            <a:r>
              <a:rPr lang="en-US" altLang="ko-KR" sz="1700" b="1" dirty="0" smtClean="0"/>
              <a:t>6</a:t>
            </a:r>
            <a:r>
              <a:rPr lang="ko-KR" altLang="en-US" sz="1700" b="1" dirty="0" smtClean="0"/>
              <a:t>가지 특징</a:t>
            </a:r>
            <a:endParaRPr lang="ko-KR" altLang="en-US" sz="1700" b="1" dirty="0"/>
          </a:p>
        </p:txBody>
      </p:sp>
      <p:sp>
        <p:nvSpPr>
          <p:cNvPr id="15" name="순서도: 추출 14"/>
          <p:cNvSpPr/>
          <p:nvPr/>
        </p:nvSpPr>
        <p:spPr>
          <a:xfrm rot="5400000">
            <a:off x="878590" y="2087948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63280" y="2780928"/>
            <a:ext cx="49330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/>
              <a:t>자바는 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쉬운 문법</a:t>
            </a:r>
            <a:r>
              <a:rPr lang="ko-KR" altLang="en-US" sz="1500" dirty="0" smtClean="0"/>
              <a:t>을 제공한다</a:t>
            </a:r>
            <a:r>
              <a:rPr lang="en-US" altLang="ko-KR" sz="1500" dirty="0" smtClean="0"/>
              <a:t>.</a:t>
            </a:r>
          </a:p>
          <a:p>
            <a:endParaRPr lang="ko-KR" altLang="en-US" sz="1500" dirty="0" smtClean="0"/>
          </a:p>
          <a:p>
            <a:r>
              <a:rPr lang="ko-KR" altLang="en-US" sz="1500" dirty="0" smtClean="0"/>
              <a:t>자바는 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독립적</a:t>
            </a:r>
            <a:r>
              <a:rPr lang="ko-KR" altLang="en-US" sz="1500" dirty="0" smtClean="0"/>
              <a:t>인 언어다</a:t>
            </a:r>
            <a:r>
              <a:rPr lang="en-US" altLang="ko-KR" sz="1500" dirty="0" smtClean="0"/>
              <a:t>. -&gt; </a:t>
            </a:r>
            <a:r>
              <a:rPr lang="ko-KR" altLang="en-US" sz="1500" dirty="0" err="1" smtClean="0"/>
              <a:t>자바가상머신</a:t>
            </a:r>
            <a:r>
              <a:rPr lang="ko-KR" altLang="en-US" sz="1500" dirty="0"/>
              <a:t> </a:t>
            </a:r>
            <a:endParaRPr lang="en-US" altLang="ko-KR" sz="1500" dirty="0" smtClean="0"/>
          </a:p>
          <a:p>
            <a:endParaRPr lang="ko-KR" altLang="en-US" sz="1500" dirty="0" smtClean="0"/>
          </a:p>
          <a:p>
            <a:r>
              <a:rPr lang="ko-KR" altLang="en-US" sz="1500" dirty="0" smtClean="0"/>
              <a:t>자바는 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편리</a:t>
            </a:r>
            <a:r>
              <a:rPr lang="ko-KR" altLang="en-US" sz="1500" dirty="0" smtClean="0"/>
              <a:t>한 언어다</a:t>
            </a:r>
            <a:r>
              <a:rPr lang="en-US" altLang="ko-KR" sz="1500" dirty="0" smtClean="0"/>
              <a:t>. -&gt;</a:t>
            </a:r>
            <a:r>
              <a:rPr lang="ko-KR" altLang="en-US" sz="1500" dirty="0" err="1" smtClean="0"/>
              <a:t>가바지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컬렉터</a:t>
            </a:r>
            <a:endParaRPr lang="en-US" altLang="ko-KR" sz="1500" dirty="0" smtClean="0"/>
          </a:p>
          <a:p>
            <a:endParaRPr lang="ko-KR" altLang="en-US" sz="1500" dirty="0" smtClean="0"/>
          </a:p>
          <a:p>
            <a:r>
              <a:rPr lang="ko-KR" altLang="en-US" sz="1500" dirty="0" smtClean="0"/>
              <a:t>자바는 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객체 지향</a:t>
            </a:r>
            <a:r>
              <a:rPr lang="ko-KR" altLang="en-US" sz="1500" dirty="0" smtClean="0"/>
              <a:t> 언어다</a:t>
            </a:r>
            <a:r>
              <a:rPr lang="en-US" altLang="ko-KR" sz="1500" dirty="0" smtClean="0"/>
              <a:t>. </a:t>
            </a:r>
            <a:br>
              <a:rPr lang="en-US" altLang="ko-KR" sz="1500" dirty="0" smtClean="0"/>
            </a:br>
            <a:endParaRPr lang="ko-KR" altLang="en-US" sz="1500" dirty="0" smtClean="0"/>
          </a:p>
          <a:p>
            <a:r>
              <a:rPr lang="ko-KR" altLang="en-US" sz="1500" dirty="0" smtClean="0"/>
              <a:t>자바는 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멀티 </a:t>
            </a:r>
            <a:r>
              <a:rPr lang="ko-KR" altLang="en-US" sz="1500" b="1" dirty="0" err="1" smtClean="0">
                <a:solidFill>
                  <a:srgbClr val="F84818"/>
                </a:solidFill>
              </a:rPr>
              <a:t>스레드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 프로그래밍</a:t>
            </a:r>
            <a:r>
              <a:rPr lang="ko-KR" altLang="en-US" sz="1500" dirty="0" smtClean="0"/>
              <a:t>을 지원한다</a:t>
            </a:r>
            <a:r>
              <a:rPr lang="en-US" altLang="ko-KR" sz="1500" dirty="0" smtClean="0"/>
              <a:t>.</a:t>
            </a:r>
          </a:p>
          <a:p>
            <a:endParaRPr lang="ko-KR" altLang="en-US" sz="1500" dirty="0" smtClean="0"/>
          </a:p>
          <a:p>
            <a:r>
              <a:rPr lang="ko-KR" altLang="en-US" sz="1500" dirty="0" smtClean="0"/>
              <a:t>자바를 지원하는 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수많은 오픈 소스 프로젝트</a:t>
            </a:r>
            <a:r>
              <a:rPr lang="ko-KR" altLang="en-US" sz="1500" dirty="0" smtClean="0"/>
              <a:t>가 있다</a:t>
            </a:r>
            <a:r>
              <a:rPr lang="en-US" altLang="ko-KR" sz="1500" dirty="0" smtClean="0"/>
              <a:t>.</a:t>
            </a:r>
          </a:p>
          <a:p>
            <a:r>
              <a:rPr lang="en-US" altLang="ko-KR" sz="1500" b="1" dirty="0" smtClean="0"/>
              <a:t>-&gt;</a:t>
            </a:r>
            <a:r>
              <a:rPr lang="ko-KR" altLang="en-US" sz="1500" b="1" dirty="0" smtClean="0"/>
              <a:t>생산성 및 효율성 증대</a:t>
            </a:r>
            <a:endParaRPr lang="ko-KR" altLang="en-US" sz="1500" b="1" dirty="0"/>
          </a:p>
        </p:txBody>
      </p:sp>
      <p:grpSp>
        <p:nvGrpSpPr>
          <p:cNvPr id="37" name="그룹 36"/>
          <p:cNvGrpSpPr/>
          <p:nvPr/>
        </p:nvGrpSpPr>
        <p:grpSpPr>
          <a:xfrm>
            <a:off x="2267744" y="2780928"/>
            <a:ext cx="288032" cy="307777"/>
            <a:chOff x="5427712" y="1980456"/>
            <a:chExt cx="288032" cy="307777"/>
          </a:xfrm>
        </p:grpSpPr>
        <p:sp>
          <p:nvSpPr>
            <p:cNvPr id="29" name="타원 28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1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267744" y="3212976"/>
            <a:ext cx="288032" cy="307777"/>
            <a:chOff x="6588224" y="2492896"/>
            <a:chExt cx="288032" cy="307777"/>
          </a:xfrm>
        </p:grpSpPr>
        <p:sp>
          <p:nvSpPr>
            <p:cNvPr id="32" name="타원 31"/>
            <p:cNvSpPr/>
            <p:nvPr/>
          </p:nvSpPr>
          <p:spPr>
            <a:xfrm>
              <a:off x="6588224" y="249289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588224" y="249289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2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267744" y="3697287"/>
            <a:ext cx="288032" cy="307777"/>
            <a:chOff x="6084168" y="1825079"/>
            <a:chExt cx="288032" cy="307777"/>
          </a:xfrm>
        </p:grpSpPr>
        <p:sp>
          <p:nvSpPr>
            <p:cNvPr id="35" name="타원 34"/>
            <p:cNvSpPr/>
            <p:nvPr/>
          </p:nvSpPr>
          <p:spPr>
            <a:xfrm>
              <a:off x="6084168" y="1844824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84168" y="182507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3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267744" y="4149080"/>
            <a:ext cx="288032" cy="307777"/>
            <a:chOff x="5004048" y="2636912"/>
            <a:chExt cx="288032" cy="307777"/>
          </a:xfrm>
        </p:grpSpPr>
        <p:sp>
          <p:nvSpPr>
            <p:cNvPr id="39" name="타원 38"/>
            <p:cNvSpPr/>
            <p:nvPr/>
          </p:nvSpPr>
          <p:spPr>
            <a:xfrm>
              <a:off x="5004048" y="2656657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004048" y="263691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4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267744" y="4581128"/>
            <a:ext cx="288032" cy="307777"/>
            <a:chOff x="6660232" y="3861048"/>
            <a:chExt cx="288032" cy="307777"/>
          </a:xfrm>
        </p:grpSpPr>
        <p:sp>
          <p:nvSpPr>
            <p:cNvPr id="41" name="타원 40"/>
            <p:cNvSpPr/>
            <p:nvPr/>
          </p:nvSpPr>
          <p:spPr>
            <a:xfrm>
              <a:off x="6660232" y="3880793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0232" y="386104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5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267744" y="5065439"/>
            <a:ext cx="288032" cy="307777"/>
            <a:chOff x="7596336" y="3645024"/>
            <a:chExt cx="288032" cy="307777"/>
          </a:xfrm>
        </p:grpSpPr>
        <p:sp>
          <p:nvSpPr>
            <p:cNvPr id="43" name="타원 42"/>
            <p:cNvSpPr/>
            <p:nvPr/>
          </p:nvSpPr>
          <p:spPr>
            <a:xfrm>
              <a:off x="7596336" y="3664769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596336" y="364502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6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8" y="258663"/>
            <a:ext cx="9167096" cy="655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7/50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자바에서 </a:t>
            </a:r>
            <a:r>
              <a:rPr lang="en-US" altLang="ko-KR" sz="2800" b="1" dirty="0" smtClean="0"/>
              <a:t>JVM</a:t>
            </a:r>
            <a:r>
              <a:rPr lang="ko-KR" altLang="en-US" sz="2800" b="1" dirty="0" smtClean="0"/>
              <a:t>의 역할은 무엇일까</a:t>
            </a:r>
            <a:r>
              <a:rPr lang="en-US" altLang="ko-KR" sz="2800" b="1" dirty="0" smtClean="0"/>
              <a:t>? 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08112" y="2066945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자바 실행을 위한 가상 서버</a:t>
            </a:r>
            <a:endParaRPr lang="ko-KR" altLang="en-US" sz="1700" b="1" dirty="0"/>
          </a:p>
        </p:txBody>
      </p:sp>
      <p:sp>
        <p:nvSpPr>
          <p:cNvPr id="17" name="순서도: 추출 16"/>
          <p:cNvSpPr/>
          <p:nvPr/>
        </p:nvSpPr>
        <p:spPr>
          <a:xfrm rot="5400000">
            <a:off x="771085" y="2159956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547664" y="2857143"/>
            <a:ext cx="6696744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84818"/>
                </a:solidFill>
              </a:rPr>
              <a:t>“Write once, run everywhere” </a:t>
            </a:r>
            <a:r>
              <a:rPr lang="en-US" altLang="ko-KR" sz="1500" dirty="0" smtClean="0">
                <a:solidFill>
                  <a:srgbClr val="F84818"/>
                </a:solidFill>
              </a:rPr>
              <a:t>(</a:t>
            </a:r>
            <a:r>
              <a:rPr lang="ko-KR" altLang="en-US" sz="1500" dirty="0" smtClean="0">
                <a:solidFill>
                  <a:srgbClr val="F84818"/>
                </a:solidFill>
              </a:rPr>
              <a:t>한 번 작성하면</a:t>
            </a:r>
            <a:r>
              <a:rPr lang="en-US" altLang="ko-KR" sz="1500" dirty="0" smtClean="0">
                <a:solidFill>
                  <a:srgbClr val="F84818"/>
                </a:solidFill>
              </a:rPr>
              <a:t>, </a:t>
            </a:r>
            <a:r>
              <a:rPr lang="ko-KR" altLang="en-US" sz="1500" dirty="0" smtClean="0">
                <a:solidFill>
                  <a:srgbClr val="F84818"/>
                </a:solidFill>
              </a:rPr>
              <a:t>어디서든 실행된다</a:t>
            </a:r>
            <a:r>
              <a:rPr lang="en-US" altLang="ko-KR" sz="1500" dirty="0" smtClean="0">
                <a:solidFill>
                  <a:srgbClr val="F84818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→ 자바로 한 번 만든 애플리케이션들은 어떤 </a:t>
            </a:r>
            <a:r>
              <a:rPr lang="en-US" altLang="ko-KR" sz="1500" dirty="0" smtClean="0"/>
              <a:t>OS </a:t>
            </a:r>
            <a:r>
              <a:rPr lang="ko-KR" altLang="en-US" sz="1500" dirty="0" smtClean="0"/>
              <a:t>에서든 동일하게 동작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ko-KR" altLang="en-US" sz="1500" dirty="0" smtClean="0"/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다른 언어의 경우에는 </a:t>
            </a:r>
            <a:r>
              <a:rPr lang="en-US" altLang="ko-KR" sz="1500" dirty="0" smtClean="0"/>
              <a:t>OS</a:t>
            </a:r>
            <a:r>
              <a:rPr lang="ko-KR" altLang="en-US" sz="1500" dirty="0" smtClean="0"/>
              <a:t>에서 제공하는 라이브러리들을 가져와서 써야 하고 각 </a:t>
            </a:r>
            <a:r>
              <a:rPr lang="en-US" altLang="ko-KR" sz="1500" dirty="0" smtClean="0"/>
              <a:t>OS</a:t>
            </a:r>
            <a:r>
              <a:rPr lang="ko-KR" altLang="en-US" sz="1500" dirty="0" smtClean="0"/>
              <a:t>의 특성에 맞게 다시 개발해야 하는 문제점이 있었음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en-US" altLang="ko-KR" sz="1500" b="1" dirty="0" smtClean="0"/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공통된 라이브러리를 이용해서 개발에만 집중하는 것이 가능</a:t>
            </a:r>
            <a:endParaRPr lang="ko-KR" altLang="en-US" sz="1500" b="1" dirty="0"/>
          </a:p>
        </p:txBody>
      </p:sp>
      <p:sp>
        <p:nvSpPr>
          <p:cNvPr id="22" name="순서도: 추출 21"/>
          <p:cNvSpPr/>
          <p:nvPr/>
        </p:nvSpPr>
        <p:spPr>
          <a:xfrm rot="5400000">
            <a:off x="1245230" y="3015561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추출 22"/>
          <p:cNvSpPr/>
          <p:nvPr/>
        </p:nvSpPr>
        <p:spPr>
          <a:xfrm rot="5400000">
            <a:off x="1245230" y="5074990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추출 27"/>
          <p:cNvSpPr/>
          <p:nvPr/>
        </p:nvSpPr>
        <p:spPr>
          <a:xfrm rot="5400000">
            <a:off x="1245230" y="4023673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74" y="3902029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37" y="3886647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cs typeface="Arial" pitchFamily="34" charset="0"/>
              </a:rPr>
              <a:t>플랫폼 종속성</a:t>
            </a:r>
            <a:r>
              <a:rPr lang="en-US" altLang="ko-KR" dirty="0" smtClean="0">
                <a:cs typeface="Arial" pitchFamily="34" charset="0"/>
              </a:rPr>
              <a:t>(platform dependency)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8662" y="5143512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인텔 </a:t>
            </a:r>
            <a:r>
              <a:rPr lang="en-US" altLang="ko-KR" sz="1400" dirty="0" smtClean="0">
                <a:solidFill>
                  <a:prstClr val="black"/>
                </a:solidFill>
              </a:rPr>
              <a:t>CPU +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리눅스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71802" y="5429264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Apple </a:t>
            </a:r>
            <a:r>
              <a:rPr lang="ko-KR" altLang="en-US" sz="1400" dirty="0" smtClean="0">
                <a:solidFill>
                  <a:prstClr val="black"/>
                </a:solidFill>
              </a:rPr>
              <a:t>사의 </a:t>
            </a:r>
            <a:r>
              <a:rPr lang="en-US" altLang="ko-KR" sz="1400" dirty="0" smtClean="0">
                <a:solidFill>
                  <a:prstClr val="black"/>
                </a:solidFill>
              </a:rPr>
              <a:t>MAC PC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3500430" y="2143116"/>
            <a:ext cx="1431610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black"/>
                </a:solidFill>
              </a:rPr>
              <a:t>C/C++</a:t>
            </a:r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1400" dirty="0" smtClean="0">
                <a:solidFill>
                  <a:prstClr val="black"/>
                </a:solidFill>
              </a:rPr>
              <a:t>응용 프로그램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>
            <a:endCxn id="10" idx="2"/>
          </p:cNvCxnSpPr>
          <p:nvPr/>
        </p:nvCxnSpPr>
        <p:spPr>
          <a:xfrm>
            <a:off x="2214546" y="2428868"/>
            <a:ext cx="1285884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1960465" y="2706483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849897" y="2726149"/>
            <a:ext cx="150600" cy="1202918"/>
          </a:xfrm>
          <a:custGeom>
            <a:avLst/>
            <a:gdLst>
              <a:gd name="connsiteX0" fmla="*/ 175343 w 175343"/>
              <a:gd name="connsiteY0" fmla="*/ 0 h 1504335"/>
              <a:gd name="connsiteX1" fmla="*/ 8194 w 175343"/>
              <a:gd name="connsiteY1" fmla="*/ 688258 h 1504335"/>
              <a:gd name="connsiteX2" fmla="*/ 126181 w 175343"/>
              <a:gd name="connsiteY2" fmla="*/ 1504335 h 150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3" h="1504335">
                <a:moveTo>
                  <a:pt x="175343" y="0"/>
                </a:moveTo>
                <a:cubicBezTo>
                  <a:pt x="95865" y="218768"/>
                  <a:pt x="16388" y="437536"/>
                  <a:pt x="8194" y="688258"/>
                </a:cubicBezTo>
                <a:cubicBezTo>
                  <a:pt x="0" y="938980"/>
                  <a:pt x="63090" y="1221657"/>
                  <a:pt x="126181" y="150433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025238" y="2735980"/>
            <a:ext cx="2046959" cy="1264524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96607" y="321468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실행 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35601" y="34222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실행되지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ko-KR" altLang="en-US" sz="1400" dirty="0" smtClean="0">
                <a:solidFill>
                  <a:prstClr val="black"/>
                </a:solidFill>
              </a:rPr>
              <a:t> 않음 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38110" y="317495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실행되지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ko-KR" altLang="en-US" sz="1400" dirty="0" smtClean="0">
                <a:solidFill>
                  <a:prstClr val="black"/>
                </a:solidFill>
              </a:rPr>
              <a:t> 않음 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71670" y="1571612"/>
            <a:ext cx="1785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인</a:t>
            </a:r>
            <a:r>
              <a:rPr lang="ko-KR" altLang="en-US" sz="1400" dirty="0">
                <a:solidFill>
                  <a:prstClr val="black"/>
                </a:solidFill>
              </a:rPr>
              <a:t>텔</a:t>
            </a:r>
            <a:r>
              <a:rPr lang="en-US" altLang="ko-KR" sz="1400" dirty="0" smtClean="0">
                <a:solidFill>
                  <a:prstClr val="black"/>
                </a:solidFill>
              </a:rPr>
              <a:t> CPU</a:t>
            </a:r>
            <a:r>
              <a:rPr lang="ko-KR" altLang="en-US" sz="1400" dirty="0" smtClean="0">
                <a:solidFill>
                  <a:prstClr val="black"/>
                </a:solidFill>
              </a:rPr>
              <a:t>를 가진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ko-KR" altLang="en-US" sz="1400" dirty="0" err="1" smtClean="0">
                <a:solidFill>
                  <a:prstClr val="black"/>
                </a:solidFill>
              </a:rPr>
              <a:t>리눅스</a:t>
            </a:r>
            <a:r>
              <a:rPr lang="ko-KR" altLang="en-US" sz="1400" dirty="0" smtClean="0">
                <a:solidFill>
                  <a:prstClr val="black"/>
                </a:solidFill>
              </a:rPr>
              <a:t> 환경에서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ko-KR" altLang="en-US" sz="1400" dirty="0" smtClean="0">
                <a:solidFill>
                  <a:prstClr val="black"/>
                </a:solidFill>
              </a:rPr>
              <a:t>개발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3" name="곱셈 기호 22"/>
          <p:cNvSpPr/>
          <p:nvPr/>
        </p:nvSpPr>
        <p:spPr>
          <a:xfrm>
            <a:off x="4500562" y="3214686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곱셈 기호 23"/>
          <p:cNvSpPr/>
          <p:nvPr/>
        </p:nvSpPr>
        <p:spPr>
          <a:xfrm>
            <a:off x="3714744" y="3357562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48717" y="1511186"/>
            <a:ext cx="3861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플랫폼 </a:t>
            </a:r>
            <a:r>
              <a:rPr lang="en-US" altLang="ko-KR" sz="1400" dirty="0" smtClean="0">
                <a:solidFill>
                  <a:srgbClr val="0070C0"/>
                </a:solidFill>
              </a:rPr>
              <a:t>= </a:t>
            </a:r>
            <a:r>
              <a:rPr lang="ko-KR" altLang="en-US" sz="1400" dirty="0" smtClean="0">
                <a:solidFill>
                  <a:srgbClr val="0070C0"/>
                </a:solidFill>
              </a:rPr>
              <a:t>하드웨어 플랫폼 </a:t>
            </a:r>
            <a:r>
              <a:rPr lang="en-US" altLang="ko-KR" sz="1400" dirty="0" smtClean="0">
                <a:solidFill>
                  <a:srgbClr val="0070C0"/>
                </a:solidFill>
              </a:rPr>
              <a:t>+ </a:t>
            </a:r>
            <a:r>
              <a:rPr lang="ko-KR" altLang="en-US" sz="1400" dirty="0" smtClean="0">
                <a:solidFill>
                  <a:srgbClr val="0070C0"/>
                </a:solidFill>
              </a:rPr>
              <a:t>운영체제 플랫폼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00770" y="1951814"/>
            <a:ext cx="3127779" cy="9541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프로그램의 플랫폼 호환성 없는 이유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기계어가 </a:t>
            </a:r>
            <a:r>
              <a:rPr lang="en-US" altLang="ko-KR" sz="1400" dirty="0" smtClean="0">
                <a:solidFill>
                  <a:srgbClr val="0070C0"/>
                </a:solidFill>
              </a:rPr>
              <a:t>CPU</a:t>
            </a:r>
            <a:r>
              <a:rPr lang="ko-KR" altLang="en-US" sz="1400" dirty="0" smtClean="0">
                <a:solidFill>
                  <a:srgbClr val="0070C0"/>
                </a:solidFill>
              </a:rPr>
              <a:t>마다 다름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운영체제마다 </a:t>
            </a:r>
            <a:r>
              <a:rPr lang="en-US" altLang="ko-KR" sz="1400" dirty="0" smtClean="0">
                <a:solidFill>
                  <a:srgbClr val="0070C0"/>
                </a:solidFill>
              </a:rPr>
              <a:t>API</a:t>
            </a:r>
            <a:r>
              <a:rPr lang="ko-KR" altLang="en-US" sz="1400" dirty="0" smtClean="0">
                <a:solidFill>
                  <a:srgbClr val="0070C0"/>
                </a:solidFill>
              </a:rPr>
              <a:t> 다름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운영체제마다 실행파일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형식 다름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28345" y="4871346"/>
            <a:ext cx="2439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인텔 </a:t>
            </a:r>
            <a:r>
              <a:rPr lang="en-US" altLang="ko-KR" sz="1400" dirty="0" smtClean="0">
                <a:solidFill>
                  <a:prstClr val="black"/>
                </a:solidFill>
              </a:rPr>
              <a:t>CPU + </a:t>
            </a:r>
            <a:r>
              <a:rPr lang="ko-KR" altLang="en-US" sz="1400" dirty="0" smtClean="0">
                <a:solidFill>
                  <a:prstClr val="black"/>
                </a:solidFill>
              </a:rPr>
              <a:t>윈도우 노트북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61" y="4198757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14" y="1448845"/>
            <a:ext cx="1469693" cy="1538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450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135" y="1572982"/>
            <a:ext cx="1335264" cy="139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677" y="3953053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플랫폼 독립성</a:t>
            </a:r>
            <a:r>
              <a:rPr lang="en-US" altLang="ko-KR" dirty="0" smtClean="0"/>
              <a:t>, WORA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67619" y="5443297"/>
            <a:ext cx="194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인텔 </a:t>
            </a:r>
            <a:r>
              <a:rPr lang="en-US" altLang="ko-KR" sz="1400" dirty="0" smtClean="0">
                <a:solidFill>
                  <a:prstClr val="black"/>
                </a:solidFill>
              </a:rPr>
              <a:t>CPU +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리눅스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11762" y="5892351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Apple </a:t>
            </a:r>
            <a:r>
              <a:rPr lang="ko-KR" altLang="en-US" sz="1400" dirty="0" smtClean="0">
                <a:solidFill>
                  <a:prstClr val="black"/>
                </a:solidFill>
              </a:rPr>
              <a:t>사의 </a:t>
            </a:r>
            <a:r>
              <a:rPr lang="en-US" altLang="ko-KR" sz="1400" dirty="0" smtClean="0">
                <a:solidFill>
                  <a:prstClr val="black"/>
                </a:solidFill>
              </a:rPr>
              <a:t>MAC PC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8" name="한쪽 모서리가 잘린 사각형 17"/>
          <p:cNvSpPr/>
          <p:nvPr/>
        </p:nvSpPr>
        <p:spPr>
          <a:xfrm>
            <a:off x="4310363" y="2143116"/>
            <a:ext cx="1368722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prstClr val="black"/>
                </a:solidFill>
              </a:rPr>
              <a:t>자바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1400" dirty="0" smtClean="0">
                <a:solidFill>
                  <a:prstClr val="black"/>
                </a:solidFill>
              </a:rPr>
              <a:t>응용 프로그램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cxnSp>
        <p:nvCxnSpPr>
          <p:cNvPr id="20" name="직선 화살표 연결선 19"/>
          <p:cNvCxnSpPr>
            <a:endCxn id="18" idx="2"/>
          </p:cNvCxnSpPr>
          <p:nvPr/>
        </p:nvCxnSpPr>
        <p:spPr>
          <a:xfrm>
            <a:off x="3810297" y="2428868"/>
            <a:ext cx="500066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 24"/>
          <p:cNvSpPr/>
          <p:nvPr/>
        </p:nvSpPr>
        <p:spPr>
          <a:xfrm>
            <a:off x="2882840" y="2706483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4772272" y="2726149"/>
            <a:ext cx="150600" cy="1202918"/>
          </a:xfrm>
          <a:custGeom>
            <a:avLst/>
            <a:gdLst>
              <a:gd name="connsiteX0" fmla="*/ 175343 w 175343"/>
              <a:gd name="connsiteY0" fmla="*/ 0 h 1504335"/>
              <a:gd name="connsiteX1" fmla="*/ 8194 w 175343"/>
              <a:gd name="connsiteY1" fmla="*/ 688258 h 1504335"/>
              <a:gd name="connsiteX2" fmla="*/ 126181 w 175343"/>
              <a:gd name="connsiteY2" fmla="*/ 1504335 h 150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3" h="1504335">
                <a:moveTo>
                  <a:pt x="175343" y="0"/>
                </a:moveTo>
                <a:cubicBezTo>
                  <a:pt x="95865" y="218768"/>
                  <a:pt x="16388" y="437536"/>
                  <a:pt x="8194" y="688258"/>
                </a:cubicBezTo>
                <a:cubicBezTo>
                  <a:pt x="0" y="938980"/>
                  <a:pt x="63090" y="1221657"/>
                  <a:pt x="126181" y="150433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4947613" y="2735980"/>
            <a:ext cx="2046959" cy="1264524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65417" y="3643314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실행 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79929" y="3429000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실행 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23069" y="357187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실행 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6991" y="2070019"/>
            <a:ext cx="1485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70C0"/>
                </a:solidFill>
              </a:rPr>
              <a:t>Write Once 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9592" y="3171766"/>
            <a:ext cx="1736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70C0"/>
                </a:solidFill>
              </a:rPr>
              <a:t>Run Anywhere!!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75103" y="5072074"/>
            <a:ext cx="144757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B050"/>
                </a:solidFill>
              </a:rPr>
              <a:t>자바 가상 기계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72772" y="5488560"/>
            <a:ext cx="146447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08821" y="4929198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63631" y="5334164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인텔 </a:t>
            </a:r>
            <a:r>
              <a:rPr lang="en-US" altLang="ko-KR" sz="1400" dirty="0" smtClean="0">
                <a:solidFill>
                  <a:prstClr val="black"/>
                </a:solidFill>
              </a:rPr>
              <a:t>CPU + </a:t>
            </a:r>
            <a:r>
              <a:rPr lang="ko-KR" altLang="en-US" sz="1400" dirty="0" smtClean="0">
                <a:solidFill>
                  <a:prstClr val="black"/>
                </a:solidFill>
              </a:rPr>
              <a:t>윈도우 노트북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76" y="4071943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323" y="3971725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8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실행 환경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바이트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기계에</a:t>
            </a:r>
            <a:r>
              <a:rPr lang="ko-KR" altLang="en-US" dirty="0"/>
              <a:t>서</a:t>
            </a:r>
            <a:r>
              <a:rPr lang="ko-KR" altLang="en-US" dirty="0" smtClean="0"/>
              <a:t> 실행 가능한 바이너리 코드</a:t>
            </a:r>
            <a:endParaRPr lang="en-US" altLang="ko-KR" dirty="0" smtClean="0"/>
          </a:p>
          <a:p>
            <a:pPr lvl="2"/>
            <a:r>
              <a:rPr lang="ko-KR" altLang="en-US" dirty="0"/>
              <a:t>바이트 코드는 컴퓨터 </a:t>
            </a:r>
            <a:r>
              <a:rPr lang="en-US" altLang="ko-KR" dirty="0"/>
              <a:t>CPU</a:t>
            </a:r>
            <a:r>
              <a:rPr lang="ko-KR" altLang="en-US" dirty="0"/>
              <a:t>에 의해 직접 실행되지 않음</a:t>
            </a:r>
            <a:endParaRPr lang="en-US" altLang="ko-KR" dirty="0"/>
          </a:p>
          <a:p>
            <a:pPr lvl="2"/>
            <a:r>
              <a:rPr lang="ko-KR" altLang="en-US" dirty="0" smtClean="0"/>
              <a:t>자바 가상 기계가 작동 중인 플랫폼에서 실행</a:t>
            </a:r>
            <a:endParaRPr lang="en-US" altLang="ko-KR" dirty="0" smtClean="0"/>
          </a:p>
          <a:p>
            <a:pPr lvl="2"/>
            <a:r>
              <a:rPr lang="ko-KR" altLang="en-US" dirty="0"/>
              <a:t>자바 가상 기계가 인터프리터 방식으로 바이트 코드 </a:t>
            </a:r>
            <a:r>
              <a:rPr lang="ko-KR" altLang="en-US" dirty="0" smtClean="0"/>
              <a:t>해석</a:t>
            </a:r>
            <a:endParaRPr lang="en-US" altLang="ko-KR" dirty="0"/>
          </a:p>
          <a:p>
            <a:pPr lvl="1"/>
            <a:r>
              <a:rPr lang="ko-KR" altLang="en-US" dirty="0" smtClean="0"/>
              <a:t>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r>
              <a:rPr lang="ko-KR" altLang="en-US" dirty="0" smtClean="0"/>
              <a:t>자바 가상 기계</a:t>
            </a:r>
            <a:r>
              <a:rPr lang="en-US" altLang="ko-KR" dirty="0" smtClean="0"/>
              <a:t>(JVM : Java Virtual Machine)</a:t>
            </a:r>
          </a:p>
          <a:p>
            <a:pPr lvl="1"/>
            <a:r>
              <a:rPr lang="ko-KR" altLang="en-US" dirty="0" smtClean="0"/>
              <a:t>각기 다른 플랫폼에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동일한 자바 실행 환경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자체는 플랫폼에 종속적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가상 기계는 플랫폼마다 각각 작성됨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리눅스에서</a:t>
            </a:r>
            <a:r>
              <a:rPr lang="ko-KR" altLang="en-US" dirty="0" smtClean="0"/>
              <a:t> 작동하는 자바 가상 기계는 윈도우에서 작동하지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개발 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개발사인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외 </a:t>
            </a:r>
            <a:r>
              <a:rPr lang="en-US" altLang="ko-KR" dirty="0" smtClean="0"/>
              <a:t>IBM, MS </a:t>
            </a:r>
            <a:r>
              <a:rPr lang="ko-KR" altLang="en-US" dirty="0" smtClean="0"/>
              <a:t>등 다양한 회사에서 제작 공급</a:t>
            </a:r>
            <a:endParaRPr lang="en-US" altLang="ko-KR" dirty="0" smtClean="0"/>
          </a:p>
          <a:p>
            <a:r>
              <a:rPr lang="ko-KR" altLang="en-US" dirty="0" smtClean="0"/>
              <a:t>자바의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기계가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의 바이트 코드 실행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23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8/50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자바에서 </a:t>
            </a:r>
            <a:r>
              <a:rPr lang="en-US" altLang="ko-KR" sz="2800" b="1" dirty="0" smtClean="0"/>
              <a:t>JVM</a:t>
            </a:r>
            <a:r>
              <a:rPr lang="ko-KR" altLang="en-US" sz="2800" b="1" dirty="0" smtClean="0"/>
              <a:t>의 역할은 무엇일까</a:t>
            </a:r>
            <a:r>
              <a:rPr lang="en-US" altLang="ko-KR" sz="2800" b="1" dirty="0" smtClean="0"/>
              <a:t>? 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자바 실행을 위한 가상 서버</a:t>
            </a:r>
            <a:endParaRPr lang="ko-KR" altLang="en-US" sz="1700" b="1" dirty="0"/>
          </a:p>
        </p:txBody>
      </p:sp>
      <p:sp>
        <p:nvSpPr>
          <p:cNvPr id="17" name="순서도: 추출 16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추출 17"/>
          <p:cNvSpPr/>
          <p:nvPr/>
        </p:nvSpPr>
        <p:spPr>
          <a:xfrm>
            <a:off x="3491880" y="5816297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1392" y="5744289"/>
            <a:ext cx="21247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1-1 JVM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OS</a:t>
            </a:r>
            <a:r>
              <a:rPr lang="ko-KR" altLang="en-US" sz="1200" dirty="0" smtClean="0"/>
              <a:t>의 종류</a:t>
            </a:r>
            <a:endParaRPr lang="ko-KR" altLang="en-US" sz="1200" b="1" dirty="0"/>
          </a:p>
        </p:txBody>
      </p:sp>
      <p:pic>
        <p:nvPicPr>
          <p:cNvPr id="3075" name="Picture 3" descr="C:\Users\Toshiba\Desktop\자바 이미지\첨부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600" y="2752608"/>
            <a:ext cx="7128792" cy="2980648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756592" y="2204864"/>
            <a:ext cx="9144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 smtClean="0"/>
              <a:t>JVM</a:t>
            </a:r>
            <a:r>
              <a:rPr lang="ko-KR" altLang="en-US" sz="1500" dirty="0" smtClean="0"/>
              <a:t>이 </a:t>
            </a:r>
            <a:r>
              <a:rPr lang="en-US" altLang="ko-KR" sz="1500" dirty="0" smtClean="0"/>
              <a:t>OS</a:t>
            </a:r>
            <a:r>
              <a:rPr lang="ko-KR" altLang="en-US" sz="1500" dirty="0" smtClean="0"/>
              <a:t>와 프로그램의 매개체 역할을 하고 애플리케이션은 </a:t>
            </a:r>
            <a:r>
              <a:rPr lang="en-US" altLang="ko-KR" sz="1500" dirty="0" smtClean="0"/>
              <a:t>JVM </a:t>
            </a:r>
            <a:r>
              <a:rPr lang="ko-KR" altLang="en-US" sz="1500" dirty="0" smtClean="0"/>
              <a:t>위에서 동작하도록 설계</a:t>
            </a:r>
            <a:endParaRPr lang="en-US" altLang="ko-KR" sz="1500" dirty="0" smtClean="0"/>
          </a:p>
        </p:txBody>
      </p:sp>
      <p:sp>
        <p:nvSpPr>
          <p:cNvPr id="22" name="순서도: 추출 21"/>
          <p:cNvSpPr/>
          <p:nvPr/>
        </p:nvSpPr>
        <p:spPr>
          <a:xfrm rot="5400000">
            <a:off x="525150" y="2302887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9/50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자바에서 </a:t>
            </a:r>
            <a:r>
              <a:rPr lang="en-US" altLang="ko-KR" sz="2800" b="1" dirty="0" smtClean="0"/>
              <a:t>JVM</a:t>
            </a:r>
            <a:r>
              <a:rPr lang="ko-KR" altLang="en-US" sz="2800" b="1" dirty="0" smtClean="0"/>
              <a:t>의 역할은 무엇일까</a:t>
            </a:r>
            <a:r>
              <a:rPr lang="en-US" altLang="ko-KR" sz="2800" b="1" dirty="0" smtClean="0"/>
              <a:t>? 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3568" y="2184741"/>
            <a:ext cx="7272808" cy="740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/>
              <a:t>하지만 반대로 </a:t>
            </a:r>
            <a:r>
              <a:rPr lang="en-US" altLang="ko-KR" sz="1500" dirty="0" smtClean="0"/>
              <a:t>JVM </a:t>
            </a:r>
            <a:r>
              <a:rPr lang="ko-KR" altLang="en-US" sz="1500" dirty="0" smtClean="0"/>
              <a:t>위에서 애플리케이션이 동작하기 때문에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성능과 시스템 자원 접근 측면에서 문제점이 발생한다는 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단점</a:t>
            </a:r>
            <a:r>
              <a:rPr lang="ko-KR" altLang="en-US" sz="1500" dirty="0" smtClean="0"/>
              <a:t>도 있음</a:t>
            </a:r>
            <a:r>
              <a:rPr lang="en-US" altLang="ko-KR" sz="1500" dirty="0" smtClean="0"/>
              <a:t> </a:t>
            </a:r>
            <a:endParaRPr lang="ko-KR" altLang="en-US" sz="1500" dirty="0"/>
          </a:p>
        </p:txBody>
      </p:sp>
      <p:sp>
        <p:nvSpPr>
          <p:cNvPr id="13" name="직사각형 12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자바 실행을 위한 가상 서버</a:t>
            </a:r>
            <a:endParaRPr lang="ko-KR" altLang="en-US" sz="1700" b="1" dirty="0"/>
          </a:p>
        </p:txBody>
      </p:sp>
      <p:sp>
        <p:nvSpPr>
          <p:cNvPr id="15" name="순서도: 추출 14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80120" y="3193119"/>
            <a:ext cx="7884368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50" dirty="0" smtClean="0"/>
              <a:t>성능의 문제가 발생하는 이유는 자바 애플리케이션을 실행하기 위해서는 반드시 </a:t>
            </a:r>
            <a:r>
              <a:rPr lang="en-US" altLang="ko-KR" sz="1450" dirty="0" smtClean="0"/>
              <a:t>JVM</a:t>
            </a:r>
            <a:r>
              <a:rPr lang="ko-KR" altLang="en-US" sz="1450" dirty="0" smtClean="0"/>
              <a:t>을 구동해야 하는데 구동된 </a:t>
            </a:r>
            <a:r>
              <a:rPr lang="en-US" altLang="ko-KR" sz="1450" dirty="0" smtClean="0"/>
              <a:t>JVM</a:t>
            </a:r>
            <a:r>
              <a:rPr lang="ko-KR" altLang="en-US" sz="1450" dirty="0" smtClean="0"/>
              <a:t>은 컴퓨터의 메모리와 </a:t>
            </a:r>
            <a:r>
              <a:rPr lang="en-US" altLang="ko-KR" sz="1450" dirty="0" smtClean="0"/>
              <a:t>CPU </a:t>
            </a:r>
            <a:r>
              <a:rPr lang="ko-KR" altLang="en-US" sz="1450" dirty="0" smtClean="0"/>
              <a:t>사용량을 차지하고 있기 때문 </a:t>
            </a:r>
          </a:p>
          <a:p>
            <a:pPr>
              <a:lnSpc>
                <a:spcPct val="150000"/>
              </a:lnSpc>
            </a:pPr>
            <a:r>
              <a:rPr lang="en-US" altLang="ko-KR" sz="1450" dirty="0" smtClean="0"/>
              <a:t>C </a:t>
            </a:r>
            <a:r>
              <a:rPr lang="ko-KR" altLang="en-US" sz="1450" dirty="0" smtClean="0"/>
              <a:t>혹은 </a:t>
            </a:r>
            <a:r>
              <a:rPr lang="en-US" altLang="ko-KR" sz="1450" dirty="0" smtClean="0"/>
              <a:t>C++ </a:t>
            </a:r>
            <a:r>
              <a:rPr lang="ko-KR" altLang="en-US" sz="1450" dirty="0" smtClean="0"/>
              <a:t>같은 언어는 시스템 함수</a:t>
            </a:r>
            <a:r>
              <a:rPr lang="en-US" altLang="ko-KR" sz="1450" dirty="0" smtClean="0"/>
              <a:t>1</a:t>
            </a:r>
            <a:r>
              <a:rPr lang="ko-KR" altLang="en-US" sz="1450" dirty="0" smtClean="0"/>
              <a:t>를 사용할 수 있어서 시스템을 제어하는데 자유로웠지만 자바의 경우에는 </a:t>
            </a:r>
            <a:r>
              <a:rPr lang="en-US" altLang="ko-KR" sz="1450" dirty="0" smtClean="0"/>
              <a:t>JNI</a:t>
            </a:r>
            <a:r>
              <a:rPr lang="ko-KR" altLang="en-US" sz="1450" dirty="0" smtClean="0"/>
              <a:t>를 통해서 </a:t>
            </a:r>
            <a:r>
              <a:rPr lang="en-US" altLang="ko-KR" sz="1450" dirty="0" smtClean="0"/>
              <a:t>JVM</a:t>
            </a:r>
            <a:r>
              <a:rPr lang="ko-KR" altLang="en-US" sz="1450" dirty="0" smtClean="0"/>
              <a:t>을 한 번 더 거쳐야 하므로 성능상의 이슈가 발생</a:t>
            </a:r>
            <a:endParaRPr lang="ko-KR" altLang="en-US" sz="1450" dirty="0"/>
          </a:p>
        </p:txBody>
      </p:sp>
      <p:sp>
        <p:nvSpPr>
          <p:cNvPr id="17" name="직사각형 16"/>
          <p:cNvSpPr/>
          <p:nvPr/>
        </p:nvSpPr>
        <p:spPr>
          <a:xfrm>
            <a:off x="683568" y="4790821"/>
            <a:ext cx="7632848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/>
              <a:t>하지만 과거에 비해 </a:t>
            </a:r>
            <a:r>
              <a:rPr lang="ko-KR" altLang="en-US" sz="1500" b="1" dirty="0" smtClean="0"/>
              <a:t>하드웨어 성능이 비약적으로 발전</a:t>
            </a:r>
            <a:endParaRPr lang="en-US" altLang="ko-KR" sz="1500" b="1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                                          </a:t>
            </a:r>
            <a:r>
              <a:rPr lang="ko-KR" altLang="en-US" sz="1500" dirty="0" smtClean="0"/>
              <a:t>→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이제 </a:t>
            </a:r>
            <a:r>
              <a:rPr lang="en-US" altLang="ko-KR" sz="1500" dirty="0" smtClean="0"/>
              <a:t>JVM </a:t>
            </a:r>
            <a:r>
              <a:rPr lang="ko-KR" altLang="en-US" sz="1500" dirty="0" smtClean="0"/>
              <a:t>성능에 대한 이슈는 무시할 정도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오히려 자바의 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편리함</a:t>
            </a:r>
            <a:r>
              <a:rPr lang="ko-KR" altLang="en-US" sz="1500" dirty="0" smtClean="0"/>
              <a:t>이나 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생산성</a:t>
            </a:r>
            <a:r>
              <a:rPr lang="ko-KR" altLang="en-US" sz="1500" dirty="0" smtClean="0"/>
              <a:t>에 좀더 많은 이목이 집중</a:t>
            </a:r>
            <a:endParaRPr lang="ko-KR" altLang="en-US" sz="15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755576" y="3265127"/>
            <a:ext cx="288032" cy="307777"/>
            <a:chOff x="5427712" y="1980456"/>
            <a:chExt cx="288032" cy="307777"/>
          </a:xfrm>
        </p:grpSpPr>
        <p:sp>
          <p:nvSpPr>
            <p:cNvPr id="21" name="타원 20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1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55576" y="3913199"/>
            <a:ext cx="288032" cy="307777"/>
            <a:chOff x="6588224" y="2492896"/>
            <a:chExt cx="288032" cy="307777"/>
          </a:xfrm>
        </p:grpSpPr>
        <p:sp>
          <p:nvSpPr>
            <p:cNvPr id="24" name="타원 23"/>
            <p:cNvSpPr/>
            <p:nvPr/>
          </p:nvSpPr>
          <p:spPr>
            <a:xfrm>
              <a:off x="6588224" y="249289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588224" y="249289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2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26" name="순서도: 추출 25"/>
          <p:cNvSpPr/>
          <p:nvPr/>
        </p:nvSpPr>
        <p:spPr>
          <a:xfrm rot="5400000">
            <a:off x="525150" y="2354772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추출 26"/>
          <p:cNvSpPr/>
          <p:nvPr/>
        </p:nvSpPr>
        <p:spPr>
          <a:xfrm rot="5400000">
            <a:off x="525151" y="4926767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10/50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자바에서 </a:t>
            </a:r>
            <a:r>
              <a:rPr lang="en-US" altLang="ko-KR" sz="2800" b="1" dirty="0" smtClean="0"/>
              <a:t>JVM</a:t>
            </a:r>
            <a:r>
              <a:rPr lang="ko-KR" altLang="en-US" sz="2800" b="1" dirty="0" smtClean="0"/>
              <a:t>의 역할은 무엇일까</a:t>
            </a:r>
            <a:r>
              <a:rPr lang="en-US" altLang="ko-KR" sz="2800" b="1" dirty="0" smtClean="0"/>
              <a:t>? 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구조로 알아보는 </a:t>
            </a:r>
            <a:r>
              <a:rPr lang="en-US" altLang="ko-KR" sz="1700" b="1" dirty="0" smtClean="0"/>
              <a:t>JVM</a:t>
            </a:r>
            <a:r>
              <a:rPr lang="ko-KR" altLang="en-US" sz="1700" b="1" dirty="0" smtClean="0"/>
              <a:t>의 동작 원리</a:t>
            </a:r>
            <a:endParaRPr lang="ko-KR" altLang="en-US" sz="1700" b="1" dirty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Users\Toshiba\Desktop\자바 이미지\첨부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2132856"/>
            <a:ext cx="4819571" cy="3801864"/>
          </a:xfrm>
          <a:prstGeom prst="rect">
            <a:avLst/>
          </a:prstGeom>
          <a:noFill/>
        </p:spPr>
      </p:pic>
      <p:sp>
        <p:nvSpPr>
          <p:cNvPr id="15" name="순서도: 추출 14"/>
          <p:cNvSpPr/>
          <p:nvPr/>
        </p:nvSpPr>
        <p:spPr>
          <a:xfrm rot="16200000">
            <a:off x="5421694" y="5733256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601206" y="5661248"/>
            <a:ext cx="21247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1-2 JVM</a:t>
            </a:r>
            <a:r>
              <a:rPr lang="ko-KR" altLang="en-US" sz="1200" dirty="0" smtClean="0"/>
              <a:t>의 내부 구조</a:t>
            </a:r>
            <a:endParaRPr lang="ko-KR" altLang="en-US" sz="1200" b="1" dirty="0"/>
          </a:p>
        </p:txBody>
      </p:sp>
      <p:sp>
        <p:nvSpPr>
          <p:cNvPr id="17" name="직사각형 16"/>
          <p:cNvSpPr/>
          <p:nvPr/>
        </p:nvSpPr>
        <p:spPr>
          <a:xfrm>
            <a:off x="5796136" y="2492896"/>
            <a:ext cx="352839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 smtClean="0"/>
              <a:t>JVM</a:t>
            </a:r>
            <a:r>
              <a:rPr lang="ko-KR" altLang="en-US" sz="1500" dirty="0" smtClean="0"/>
              <a:t>의 내부 구조를 큰 형태로 분리</a:t>
            </a:r>
            <a:endParaRPr lang="en-US" altLang="ko-KR" sz="1500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6372200" y="3406641"/>
            <a:ext cx="237626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/>
              <a:t>클래스 </a:t>
            </a:r>
            <a:r>
              <a:rPr lang="ko-KR" altLang="en-US" sz="1500" dirty="0" err="1" smtClean="0"/>
              <a:t>로더</a:t>
            </a:r>
            <a:r>
              <a:rPr lang="ko-KR" altLang="en-US" sz="1500" dirty="0" smtClean="0"/>
              <a:t> 서브 시스템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ko-KR" altLang="en-US" sz="1500" dirty="0" smtClean="0"/>
              <a:t>실행 데이터 영역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Execution Engine</a:t>
            </a:r>
            <a:endParaRPr lang="ko-KR" altLang="en-US" sz="1500" dirty="0"/>
          </a:p>
        </p:txBody>
      </p:sp>
      <p:sp>
        <p:nvSpPr>
          <p:cNvPr id="19" name="순서도: 추출 18"/>
          <p:cNvSpPr/>
          <p:nvPr/>
        </p:nvSpPr>
        <p:spPr>
          <a:xfrm rot="5400000">
            <a:off x="5565710" y="2579306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6012160" y="3429000"/>
            <a:ext cx="288032" cy="307777"/>
            <a:chOff x="5427712" y="1980456"/>
            <a:chExt cx="288032" cy="307777"/>
          </a:xfrm>
        </p:grpSpPr>
        <p:sp>
          <p:nvSpPr>
            <p:cNvPr id="22" name="타원 21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1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012160" y="3861048"/>
            <a:ext cx="288032" cy="307777"/>
            <a:chOff x="6588224" y="2492896"/>
            <a:chExt cx="288032" cy="307777"/>
          </a:xfrm>
        </p:grpSpPr>
        <p:sp>
          <p:nvSpPr>
            <p:cNvPr id="25" name="타원 24"/>
            <p:cNvSpPr/>
            <p:nvPr/>
          </p:nvSpPr>
          <p:spPr>
            <a:xfrm>
              <a:off x="6588224" y="249289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88224" y="249289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2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012160" y="4345359"/>
            <a:ext cx="288032" cy="307777"/>
            <a:chOff x="6084168" y="1825079"/>
            <a:chExt cx="288032" cy="307777"/>
          </a:xfrm>
        </p:grpSpPr>
        <p:sp>
          <p:nvSpPr>
            <p:cNvPr id="28" name="타원 27"/>
            <p:cNvSpPr/>
            <p:nvPr/>
          </p:nvSpPr>
          <p:spPr>
            <a:xfrm>
              <a:off x="6084168" y="1844824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084168" y="182507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3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11/50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자바에서 </a:t>
            </a:r>
            <a:r>
              <a:rPr lang="en-US" altLang="ko-KR" sz="2800" b="1" dirty="0" smtClean="0"/>
              <a:t>JVM</a:t>
            </a:r>
            <a:r>
              <a:rPr lang="ko-KR" altLang="en-US" sz="2800" b="1" dirty="0" smtClean="0"/>
              <a:t>의 역할은 무엇일까</a:t>
            </a:r>
            <a:r>
              <a:rPr lang="en-US" altLang="ko-KR" sz="2800" b="1" dirty="0" smtClean="0"/>
              <a:t>? 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구조로 알아보는 </a:t>
            </a:r>
            <a:r>
              <a:rPr lang="en-US" altLang="ko-KR" sz="1700" b="1" dirty="0" smtClean="0"/>
              <a:t>JVM</a:t>
            </a:r>
            <a:r>
              <a:rPr lang="ko-KR" altLang="en-US" sz="1700" b="1" dirty="0" smtClean="0"/>
              <a:t>의 동작 원리</a:t>
            </a:r>
            <a:endParaRPr lang="ko-KR" altLang="en-US" sz="1700" b="1" dirty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43608" y="2420888"/>
            <a:ext cx="237626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 smtClean="0">
                <a:solidFill>
                  <a:srgbClr val="F84818"/>
                </a:solidFill>
              </a:rPr>
              <a:t>클래스 파일</a:t>
            </a:r>
            <a:endParaRPr lang="en-US" altLang="ko-KR" sz="1500" b="1" dirty="0" smtClean="0">
              <a:solidFill>
                <a:srgbClr val="F84818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83568" y="2499430"/>
            <a:ext cx="288032" cy="307777"/>
            <a:chOff x="5427712" y="1980456"/>
            <a:chExt cx="288032" cy="307777"/>
          </a:xfrm>
        </p:grpSpPr>
        <p:sp>
          <p:nvSpPr>
            <p:cNvPr id="39" name="타원 38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1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1475656" y="3275399"/>
            <a:ext cx="712879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/>
              <a:t>개발자가 만드는 혹은 이미 만들어진 프로그램</a:t>
            </a:r>
            <a:endParaRPr lang="en-US" altLang="ko-KR" sz="1500" dirty="0" smtClean="0"/>
          </a:p>
          <a:p>
            <a:endParaRPr lang="ko-KR" altLang="en-US" sz="1500" dirty="0" smtClean="0"/>
          </a:p>
          <a:p>
            <a:r>
              <a:rPr lang="ko-KR" altLang="en-US" sz="1500" dirty="0" smtClean="0"/>
              <a:t>개발할 자바 프로그램은 파일 확장자가 ‘</a:t>
            </a:r>
            <a:r>
              <a:rPr lang="en-US" altLang="ko-KR" sz="1500" dirty="0" smtClean="0"/>
              <a:t>.java</a:t>
            </a:r>
            <a:r>
              <a:rPr lang="ko-KR" altLang="en-US" sz="1500" dirty="0" smtClean="0"/>
              <a:t>’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ko-KR" altLang="en-US" sz="1500" dirty="0" smtClean="0"/>
              <a:t>‘</a:t>
            </a:r>
            <a:r>
              <a:rPr lang="en-US" altLang="ko-KR" sz="1500" dirty="0" smtClean="0"/>
              <a:t>.java</a:t>
            </a:r>
            <a:r>
              <a:rPr lang="ko-KR" altLang="en-US" sz="1500" dirty="0" smtClean="0"/>
              <a:t>’ 파일이 자바 컴파일러에서 컴파일 과정을 거치면 ‘</a:t>
            </a:r>
            <a:r>
              <a:rPr lang="en-US" altLang="ko-KR" sz="1500" dirty="0" smtClean="0"/>
              <a:t>.class</a:t>
            </a:r>
            <a:r>
              <a:rPr lang="ko-KR" altLang="en-US" sz="1500" dirty="0" smtClean="0"/>
              <a:t>’ 파일이 생성</a:t>
            </a:r>
            <a:endParaRPr lang="en-US" altLang="ko-KR" sz="1500" dirty="0" smtClean="0"/>
          </a:p>
          <a:p>
            <a:endParaRPr lang="ko-KR" altLang="en-US" sz="1500" dirty="0" smtClean="0"/>
          </a:p>
          <a:p>
            <a:r>
              <a:rPr lang="ko-KR" altLang="en-US" sz="1500" dirty="0" smtClean="0"/>
              <a:t>컴파일 과정을 거쳐 생성된 클래스 파일은 </a:t>
            </a:r>
            <a:r>
              <a:rPr lang="en-US" altLang="ko-KR" sz="1500" dirty="0" smtClean="0"/>
              <a:t>JVM</a:t>
            </a:r>
            <a:r>
              <a:rPr lang="ko-KR" altLang="en-US" sz="1500" dirty="0" smtClean="0"/>
              <a:t>에서 실행 가능</a:t>
            </a:r>
            <a:endParaRPr lang="en-US" altLang="ko-KR" sz="1500" dirty="0" smtClean="0"/>
          </a:p>
          <a:p>
            <a:endParaRPr lang="ko-KR" altLang="en-US" sz="1500" dirty="0" smtClean="0"/>
          </a:p>
          <a:p>
            <a:r>
              <a:rPr lang="ko-KR" altLang="en-US" sz="1500" dirty="0" smtClean="0"/>
              <a:t>클래스 파일이 서로 유기적으로 동작하면서 프로그램은 자기의 기능을 수행</a:t>
            </a:r>
            <a:endParaRPr lang="en-US" altLang="ko-KR" sz="1500" dirty="0" smtClean="0"/>
          </a:p>
        </p:txBody>
      </p:sp>
      <p:sp>
        <p:nvSpPr>
          <p:cNvPr id="58" name="순서도: 추출 57"/>
          <p:cNvSpPr/>
          <p:nvPr/>
        </p:nvSpPr>
        <p:spPr>
          <a:xfrm rot="5400000">
            <a:off x="1245230" y="3342591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순서도: 추출 58"/>
          <p:cNvSpPr/>
          <p:nvPr/>
        </p:nvSpPr>
        <p:spPr>
          <a:xfrm rot="5400000">
            <a:off x="1245230" y="3803442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순서도: 추출 59"/>
          <p:cNvSpPr/>
          <p:nvPr/>
        </p:nvSpPr>
        <p:spPr>
          <a:xfrm rot="5400000">
            <a:off x="1245230" y="4278695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순서도: 추출 60"/>
          <p:cNvSpPr/>
          <p:nvPr/>
        </p:nvSpPr>
        <p:spPr>
          <a:xfrm rot="5400000">
            <a:off x="1245231" y="4710743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순서도: 추출 61"/>
          <p:cNvSpPr/>
          <p:nvPr/>
        </p:nvSpPr>
        <p:spPr>
          <a:xfrm rot="5400000">
            <a:off x="1245230" y="5171594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12/50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자바에서 </a:t>
            </a:r>
            <a:r>
              <a:rPr lang="en-US" altLang="ko-KR" sz="2800" b="1" dirty="0" smtClean="0"/>
              <a:t>JVM</a:t>
            </a:r>
            <a:r>
              <a:rPr lang="ko-KR" altLang="en-US" sz="2800" b="1" dirty="0" smtClean="0"/>
              <a:t>의 역할은 무엇일까</a:t>
            </a:r>
            <a:r>
              <a:rPr lang="en-US" altLang="ko-KR" sz="2800" b="1" dirty="0" smtClean="0"/>
              <a:t>? 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구조로 알아보는 </a:t>
            </a:r>
            <a:r>
              <a:rPr lang="en-US" altLang="ko-KR" sz="1700" b="1" dirty="0" smtClean="0"/>
              <a:t>JVM</a:t>
            </a:r>
            <a:r>
              <a:rPr lang="ko-KR" altLang="en-US" sz="1700" b="1" dirty="0" smtClean="0"/>
              <a:t>의 동작 원리</a:t>
            </a:r>
            <a:endParaRPr lang="ko-KR" altLang="en-US" sz="1700" b="1" dirty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40"/>
          <p:cNvGrpSpPr/>
          <p:nvPr/>
        </p:nvGrpSpPr>
        <p:grpSpPr>
          <a:xfrm>
            <a:off x="539552" y="2239997"/>
            <a:ext cx="288032" cy="307777"/>
            <a:chOff x="6588224" y="2492896"/>
            <a:chExt cx="288032" cy="307777"/>
          </a:xfrm>
        </p:grpSpPr>
        <p:sp>
          <p:nvSpPr>
            <p:cNvPr id="42" name="타원 41"/>
            <p:cNvSpPr/>
            <p:nvPr/>
          </p:nvSpPr>
          <p:spPr>
            <a:xfrm>
              <a:off x="6588224" y="249289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88224" y="249289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2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899592" y="2204864"/>
            <a:ext cx="820891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 smtClean="0">
                <a:solidFill>
                  <a:srgbClr val="F84818"/>
                </a:solidFill>
              </a:rPr>
              <a:t>클래스 </a:t>
            </a:r>
            <a:r>
              <a:rPr lang="ko-KR" altLang="en-US" sz="1500" b="1" dirty="0" err="1" smtClean="0">
                <a:solidFill>
                  <a:srgbClr val="F84818"/>
                </a:solidFill>
              </a:rPr>
              <a:t>로더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 서브 시스템</a:t>
            </a:r>
            <a:endParaRPr lang="en-US" altLang="ko-KR" sz="1500" b="1" dirty="0" smtClean="0">
              <a:solidFill>
                <a:srgbClr val="F84818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71600" y="2755954"/>
            <a:ext cx="763284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/>
              <a:t>자바 클래스 파일들은 </a:t>
            </a:r>
            <a:r>
              <a:rPr lang="en-US" altLang="ko-KR" sz="1500" dirty="0" smtClean="0"/>
              <a:t>OS</a:t>
            </a:r>
            <a:r>
              <a:rPr lang="ko-KR" altLang="en-US" sz="1500" dirty="0" smtClean="0"/>
              <a:t>에서 직접 동작하는 것이 아니라 </a:t>
            </a:r>
            <a:r>
              <a:rPr lang="en-US" altLang="ko-KR" sz="1500" dirty="0" smtClean="0"/>
              <a:t>JVM </a:t>
            </a:r>
            <a:r>
              <a:rPr lang="ko-KR" altLang="en-US" sz="1500" dirty="0" smtClean="0"/>
              <a:t>위에서 동작</a:t>
            </a:r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JVM</a:t>
            </a:r>
            <a:r>
              <a:rPr lang="ko-KR" altLang="en-US" sz="1500" dirty="0" smtClean="0"/>
              <a:t>은 실행할 클래스 파일을 읽고</a:t>
            </a:r>
            <a:r>
              <a:rPr lang="en-US" altLang="ko-KR" sz="1500" dirty="0" smtClean="0"/>
              <a:t>, JVM </a:t>
            </a:r>
            <a:r>
              <a:rPr lang="ko-KR" altLang="en-US" sz="1500" dirty="0" smtClean="0"/>
              <a:t>메모리에 올려놓는 과정이 필요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ko-KR" altLang="en-US" sz="1500" dirty="0" smtClean="0"/>
              <a:t>이 과정을 클래스 로딩</a:t>
            </a:r>
            <a:r>
              <a:rPr lang="en-US" altLang="ko-KR" sz="1500" dirty="0" smtClean="0"/>
              <a:t>(Class loading)</a:t>
            </a:r>
            <a:r>
              <a:rPr lang="ko-KR" altLang="en-US" sz="1500" dirty="0" smtClean="0"/>
              <a:t>이라 하며 </a:t>
            </a:r>
            <a:r>
              <a:rPr lang="en-US" altLang="ko-KR" sz="1500" dirty="0" smtClean="0"/>
              <a:t>JVM</a:t>
            </a:r>
            <a:r>
              <a:rPr lang="ko-KR" altLang="en-US" sz="1500" dirty="0" smtClean="0"/>
              <a:t>의 클래스 로더 서브 시스템이 담당</a:t>
            </a:r>
          </a:p>
          <a:p>
            <a:endParaRPr lang="en-US" altLang="ko-KR" sz="1500" dirty="0" smtClean="0"/>
          </a:p>
          <a:p>
            <a:r>
              <a:rPr lang="ko-KR" altLang="en-US" sz="1500" dirty="0" smtClean="0"/>
              <a:t>클래스 </a:t>
            </a:r>
            <a:r>
              <a:rPr lang="ko-KR" altLang="en-US" sz="1500" dirty="0" err="1" smtClean="0"/>
              <a:t>로더</a:t>
            </a:r>
            <a:r>
              <a:rPr lang="ko-KR" altLang="en-US" sz="1500" dirty="0" smtClean="0"/>
              <a:t> 서브 시스템을 줄여서 클래스 </a:t>
            </a:r>
            <a:r>
              <a:rPr lang="ko-KR" altLang="en-US" sz="1500" dirty="0" err="1" smtClean="0"/>
              <a:t>로더라</a:t>
            </a:r>
            <a:r>
              <a:rPr lang="ko-KR" altLang="en-US" sz="1500" dirty="0" smtClean="0"/>
              <a:t> 부름</a:t>
            </a:r>
            <a:endParaRPr lang="en-US" altLang="ko-KR" sz="1500" dirty="0" smtClean="0"/>
          </a:p>
          <a:p>
            <a:endParaRPr lang="ko-KR" altLang="en-US" sz="1600" dirty="0" smtClean="0"/>
          </a:p>
          <a:p>
            <a:r>
              <a:rPr lang="ko-KR" altLang="en-US" sz="1500" dirty="0" smtClean="0"/>
              <a:t>동적 로딩</a:t>
            </a:r>
            <a:r>
              <a:rPr lang="en-US" altLang="ko-KR" sz="1500" dirty="0" smtClean="0"/>
              <a:t> : </a:t>
            </a:r>
            <a:r>
              <a:rPr lang="ko-KR" altLang="en-US" sz="1500" dirty="0" smtClean="0"/>
              <a:t>프로그램을 실행하는 도중에 새로운 클래스를 로딩할 수 있음 </a:t>
            </a:r>
            <a:endParaRPr lang="en-US" altLang="ko-KR" sz="1500" dirty="0" smtClean="0"/>
          </a:p>
        </p:txBody>
      </p:sp>
      <p:sp>
        <p:nvSpPr>
          <p:cNvPr id="23" name="순서도: 추출 22"/>
          <p:cNvSpPr/>
          <p:nvPr/>
        </p:nvSpPr>
        <p:spPr>
          <a:xfrm rot="5400000">
            <a:off x="741174" y="2842364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추출 23"/>
          <p:cNvSpPr/>
          <p:nvPr/>
        </p:nvSpPr>
        <p:spPr>
          <a:xfrm rot="5400000">
            <a:off x="741174" y="3317617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추출 24"/>
          <p:cNvSpPr/>
          <p:nvPr/>
        </p:nvSpPr>
        <p:spPr>
          <a:xfrm rot="5400000">
            <a:off x="741174" y="4210516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추출 25"/>
          <p:cNvSpPr/>
          <p:nvPr/>
        </p:nvSpPr>
        <p:spPr>
          <a:xfrm rot="5400000">
            <a:off x="741174" y="3778468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15616" y="5085184"/>
            <a:ext cx="7848872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50" dirty="0" smtClean="0"/>
              <a:t>1. </a:t>
            </a:r>
            <a:r>
              <a:rPr lang="ko-KR" altLang="en-US" sz="1350" dirty="0" smtClean="0"/>
              <a:t>로드 타임 동적 로딩</a:t>
            </a:r>
            <a:r>
              <a:rPr lang="en-US" altLang="ko-KR" sz="1350" dirty="0" smtClean="0"/>
              <a:t>(Load time dynamic loading) : </a:t>
            </a:r>
            <a:r>
              <a:rPr lang="ko-KR" altLang="en-US" sz="1350" dirty="0" smtClean="0"/>
              <a:t>프로그램 실행 초기에 클래스를 로딩하는 것</a:t>
            </a:r>
            <a:endParaRPr lang="en-US" altLang="ko-KR" sz="1350" dirty="0" smtClean="0"/>
          </a:p>
          <a:p>
            <a:r>
              <a:rPr lang="ko-KR" altLang="en-US" sz="1350" dirty="0" smtClean="0"/>
              <a:t> </a:t>
            </a:r>
          </a:p>
          <a:p>
            <a:r>
              <a:rPr lang="en-US" altLang="ko-KR" sz="1350" dirty="0" smtClean="0"/>
              <a:t>2. </a:t>
            </a:r>
            <a:r>
              <a:rPr lang="ko-KR" altLang="en-US" sz="1350" dirty="0" smtClean="0"/>
              <a:t>런타임 동적 로딩</a:t>
            </a:r>
            <a:r>
              <a:rPr lang="en-US" altLang="ko-KR" sz="1350" dirty="0" smtClean="0"/>
              <a:t>(Runtime dynamic loading) : </a:t>
            </a:r>
            <a:r>
              <a:rPr lang="ko-KR" altLang="en-US" sz="1350" dirty="0" smtClean="0"/>
              <a:t>프로그램 실행 중간에도 클래스를 로딩하는 것 </a:t>
            </a:r>
            <a:endParaRPr lang="ko-KR" altLang="en-US" sz="1350" dirty="0"/>
          </a:p>
        </p:txBody>
      </p:sp>
      <p:sp>
        <p:nvSpPr>
          <p:cNvPr id="28" name="순서도: 추출 27"/>
          <p:cNvSpPr/>
          <p:nvPr/>
        </p:nvSpPr>
        <p:spPr>
          <a:xfrm rot="5400000">
            <a:off x="741174" y="4667538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13/50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자바에서 </a:t>
            </a:r>
            <a:r>
              <a:rPr lang="en-US" altLang="ko-KR" sz="2800" b="1" dirty="0" smtClean="0"/>
              <a:t>JVM</a:t>
            </a:r>
            <a:r>
              <a:rPr lang="ko-KR" altLang="en-US" sz="2800" b="1" dirty="0" smtClean="0"/>
              <a:t>의 역할은 무엇일까</a:t>
            </a:r>
            <a:r>
              <a:rPr lang="en-US" altLang="ko-KR" sz="2800" b="1" dirty="0" smtClean="0"/>
              <a:t>? 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구조로 알아보는 </a:t>
            </a:r>
            <a:r>
              <a:rPr lang="en-US" altLang="ko-KR" sz="1700" b="1" dirty="0" smtClean="0"/>
              <a:t>JVM</a:t>
            </a:r>
            <a:r>
              <a:rPr lang="ko-KR" altLang="en-US" sz="1700" b="1" dirty="0" smtClean="0"/>
              <a:t>의 동작 원리</a:t>
            </a:r>
            <a:endParaRPr lang="ko-KR" altLang="en-US" sz="1700" b="1" dirty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7584" y="2165374"/>
            <a:ext cx="820891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 smtClean="0">
                <a:solidFill>
                  <a:srgbClr val="F84818"/>
                </a:solidFill>
              </a:rPr>
              <a:t>실행 데이터 영역</a:t>
            </a:r>
            <a:endParaRPr lang="en-US" altLang="ko-KR" sz="1500" b="1" dirty="0" smtClean="0">
              <a:solidFill>
                <a:srgbClr val="F84818"/>
              </a:solidFill>
            </a:endParaRPr>
          </a:p>
        </p:txBody>
      </p:sp>
      <p:grpSp>
        <p:nvGrpSpPr>
          <p:cNvPr id="5" name="그룹 43"/>
          <p:cNvGrpSpPr/>
          <p:nvPr/>
        </p:nvGrpSpPr>
        <p:grpSpPr>
          <a:xfrm>
            <a:off x="467544" y="2165374"/>
            <a:ext cx="288032" cy="307777"/>
            <a:chOff x="6084168" y="1825079"/>
            <a:chExt cx="288032" cy="307777"/>
          </a:xfrm>
        </p:grpSpPr>
        <p:sp>
          <p:nvSpPr>
            <p:cNvPr id="45" name="타원 44"/>
            <p:cNvSpPr/>
            <p:nvPr/>
          </p:nvSpPr>
          <p:spPr>
            <a:xfrm>
              <a:off x="6084168" y="1844824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084168" y="182507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3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grpSp>
        <p:nvGrpSpPr>
          <p:cNvPr id="7" name="그룹 46"/>
          <p:cNvGrpSpPr/>
          <p:nvPr/>
        </p:nvGrpSpPr>
        <p:grpSpPr>
          <a:xfrm>
            <a:off x="467544" y="4129335"/>
            <a:ext cx="288032" cy="307777"/>
            <a:chOff x="5004048" y="2636912"/>
            <a:chExt cx="288032" cy="307777"/>
          </a:xfrm>
        </p:grpSpPr>
        <p:sp>
          <p:nvSpPr>
            <p:cNvPr id="48" name="타원 47"/>
            <p:cNvSpPr/>
            <p:nvPr/>
          </p:nvSpPr>
          <p:spPr>
            <a:xfrm>
              <a:off x="5004048" y="2656657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004048" y="263691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4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827584" y="4109590"/>
            <a:ext cx="820891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 err="1" smtClean="0">
                <a:solidFill>
                  <a:srgbClr val="F84818"/>
                </a:solidFill>
              </a:rPr>
              <a:t>메소드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 영역</a:t>
            </a:r>
            <a:endParaRPr lang="en-US" altLang="ko-KR" sz="1500" b="1" dirty="0" smtClean="0">
              <a:solidFill>
                <a:srgbClr val="F84818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43608" y="2686561"/>
            <a:ext cx="784887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/>
              <a:t>클래스 </a:t>
            </a:r>
            <a:r>
              <a:rPr lang="ko-KR" altLang="en-US" sz="1500" dirty="0" err="1" smtClean="0"/>
              <a:t>로더로부터</a:t>
            </a:r>
            <a:r>
              <a:rPr lang="ko-KR" altLang="en-US" sz="1500" dirty="0" smtClean="0"/>
              <a:t> 분석된 데이터를 저장하고 실행 도중 필요한 데이터를 저장하는 영역</a:t>
            </a:r>
            <a:endParaRPr lang="en-US" altLang="ko-KR" sz="1500" dirty="0" smtClean="0"/>
          </a:p>
          <a:p>
            <a:r>
              <a:rPr lang="ko-KR" altLang="en-US" sz="1500" dirty="0" smtClean="0"/>
              <a:t> </a:t>
            </a:r>
          </a:p>
          <a:p>
            <a:r>
              <a:rPr lang="ko-KR" altLang="en-US" sz="1500" dirty="0" smtClean="0"/>
              <a:t>메모리에 올라간 클래스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객체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변수 들이 저장되는 곳 </a:t>
            </a:r>
          </a:p>
          <a:p>
            <a:endParaRPr lang="ko-KR" altLang="en-US" sz="1500" dirty="0" smtClean="0"/>
          </a:p>
          <a:p>
            <a:r>
              <a:rPr lang="ko-KR" altLang="en-US" sz="1500" dirty="0" smtClean="0"/>
              <a:t>데이터의 목적과 종류에 따라서 메모리를 효율적으로 관리하기 위해 </a:t>
            </a:r>
            <a:r>
              <a:rPr lang="en-US" altLang="ko-KR" sz="1500" dirty="0" smtClean="0"/>
              <a:t>5</a:t>
            </a:r>
            <a:r>
              <a:rPr lang="ko-KR" altLang="en-US" sz="1500" dirty="0" smtClean="0"/>
              <a:t>개 영역으로 구분 </a:t>
            </a:r>
            <a:endParaRPr lang="ko-KR" altLang="en-US" sz="1500" dirty="0"/>
          </a:p>
        </p:txBody>
      </p:sp>
      <p:sp>
        <p:nvSpPr>
          <p:cNvPr id="53" name="직사각형 52"/>
          <p:cNvSpPr/>
          <p:nvPr/>
        </p:nvSpPr>
        <p:spPr>
          <a:xfrm>
            <a:off x="1043608" y="4630777"/>
            <a:ext cx="784887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/>
              <a:t>클래스 </a:t>
            </a:r>
            <a:r>
              <a:rPr lang="ko-KR" altLang="en-US" sz="1500" dirty="0" err="1" smtClean="0"/>
              <a:t>로더에</a:t>
            </a:r>
            <a:r>
              <a:rPr lang="ko-KR" altLang="en-US" sz="1500" dirty="0" smtClean="0"/>
              <a:t> 의해서 로딩된 클래스가 저장되는 곳</a:t>
            </a:r>
            <a:endParaRPr lang="en-US" altLang="ko-KR" sz="1500" dirty="0" smtClean="0"/>
          </a:p>
          <a:p>
            <a:endParaRPr lang="ko-KR" altLang="en-US" sz="1500" dirty="0" smtClean="0"/>
          </a:p>
          <a:p>
            <a:r>
              <a:rPr lang="en-US" altLang="ko-KR" sz="1500" dirty="0" smtClean="0"/>
              <a:t>JVM</a:t>
            </a:r>
            <a:r>
              <a:rPr lang="ko-KR" altLang="en-US" sz="1500" dirty="0" smtClean="0"/>
              <a:t>에서 클래스를 실행하면 메소드 영역에서 클래스 정보를 복사</a:t>
            </a:r>
            <a:endParaRPr lang="en-US" altLang="ko-KR" sz="1500" dirty="0" smtClean="0"/>
          </a:p>
          <a:p>
            <a:endParaRPr lang="ko-KR" altLang="en-US" sz="1500" dirty="0" smtClean="0"/>
          </a:p>
          <a:p>
            <a:r>
              <a:rPr lang="ko-KR" altLang="en-US" sz="1500" dirty="0" err="1" smtClean="0"/>
              <a:t>메소드</a:t>
            </a:r>
            <a:r>
              <a:rPr lang="ko-KR" altLang="en-US" sz="1500" dirty="0" smtClean="0"/>
              <a:t> 영역은 </a:t>
            </a:r>
            <a:r>
              <a:rPr lang="en-US" altLang="ko-KR" sz="1500" dirty="0" smtClean="0"/>
              <a:t>JVM </a:t>
            </a:r>
            <a:r>
              <a:rPr lang="ko-KR" altLang="en-US" sz="1500" dirty="0" smtClean="0"/>
              <a:t>메모리 영역 중 가장 먼저 데이터가 저장되는 영역</a:t>
            </a:r>
            <a:endParaRPr lang="ko-KR" altLang="en-US" sz="1500" dirty="0"/>
          </a:p>
        </p:txBody>
      </p:sp>
      <p:sp>
        <p:nvSpPr>
          <p:cNvPr id="57" name="순서도: 추출 56"/>
          <p:cNvSpPr/>
          <p:nvPr/>
        </p:nvSpPr>
        <p:spPr>
          <a:xfrm rot="5400000">
            <a:off x="813182" y="2816176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순서도: 추출 57"/>
          <p:cNvSpPr/>
          <p:nvPr/>
        </p:nvSpPr>
        <p:spPr>
          <a:xfrm rot="5400000">
            <a:off x="813182" y="3248224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순서도: 추출 58"/>
          <p:cNvSpPr/>
          <p:nvPr/>
        </p:nvSpPr>
        <p:spPr>
          <a:xfrm rot="5400000">
            <a:off x="813182" y="3680272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순서도: 추출 59"/>
          <p:cNvSpPr/>
          <p:nvPr/>
        </p:nvSpPr>
        <p:spPr>
          <a:xfrm rot="5400000">
            <a:off x="813182" y="4760392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순서도: 추출 60"/>
          <p:cNvSpPr/>
          <p:nvPr/>
        </p:nvSpPr>
        <p:spPr>
          <a:xfrm rot="5400000">
            <a:off x="813182" y="5192440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순서도: 추출 61"/>
          <p:cNvSpPr/>
          <p:nvPr/>
        </p:nvSpPr>
        <p:spPr>
          <a:xfrm rot="5400000">
            <a:off x="813182" y="5624488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88" y="1573509"/>
            <a:ext cx="3873624" cy="528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3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14/50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자바에서 </a:t>
            </a:r>
            <a:r>
              <a:rPr lang="en-US" altLang="ko-KR" sz="2800" b="1" dirty="0" smtClean="0"/>
              <a:t>JVM</a:t>
            </a:r>
            <a:r>
              <a:rPr lang="ko-KR" altLang="en-US" sz="2800" b="1" dirty="0" smtClean="0"/>
              <a:t>의 역할은 무엇일까</a:t>
            </a:r>
            <a:r>
              <a:rPr lang="en-US" altLang="ko-KR" sz="2800" b="1" dirty="0" smtClean="0"/>
              <a:t>? 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구조로 알아보는 </a:t>
            </a:r>
            <a:r>
              <a:rPr lang="en-US" altLang="ko-KR" sz="1700" b="1" dirty="0" smtClean="0"/>
              <a:t>JVM</a:t>
            </a:r>
            <a:r>
              <a:rPr lang="ko-KR" altLang="en-US" sz="1700" b="1" dirty="0" smtClean="0"/>
              <a:t>의 동작 원리</a:t>
            </a:r>
            <a:endParaRPr lang="ko-KR" altLang="en-US" sz="1700" b="1" dirty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9"/>
          <p:cNvGrpSpPr/>
          <p:nvPr/>
        </p:nvGrpSpPr>
        <p:grpSpPr>
          <a:xfrm>
            <a:off x="683568" y="2492896"/>
            <a:ext cx="288032" cy="307777"/>
            <a:chOff x="6660232" y="3861048"/>
            <a:chExt cx="288032" cy="307777"/>
          </a:xfrm>
        </p:grpSpPr>
        <p:sp>
          <p:nvSpPr>
            <p:cNvPr id="51" name="타원 50"/>
            <p:cNvSpPr/>
            <p:nvPr/>
          </p:nvSpPr>
          <p:spPr>
            <a:xfrm>
              <a:off x="6660232" y="3880793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60232" y="386104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5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1043608" y="2510026"/>
            <a:ext cx="820891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 err="1" smtClean="0">
                <a:solidFill>
                  <a:srgbClr val="F84818"/>
                </a:solidFill>
              </a:rPr>
              <a:t>스택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 영역</a:t>
            </a:r>
            <a:endParaRPr lang="en-US" altLang="ko-KR" sz="1500" b="1" dirty="0" smtClean="0">
              <a:solidFill>
                <a:srgbClr val="F84818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23120" y="3275399"/>
            <a:ext cx="763284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/>
              <a:t>호출된</a:t>
            </a:r>
            <a:r>
              <a:rPr lang="en-US" altLang="ko-KR" sz="1500" dirty="0" smtClean="0"/>
              <a:t>(</a:t>
            </a:r>
            <a:r>
              <a:rPr lang="ko-KR" altLang="en-US" sz="1500" dirty="0" smtClean="0"/>
              <a:t>실행된</a:t>
            </a:r>
            <a:r>
              <a:rPr lang="en-US" altLang="ko-KR" sz="1500" dirty="0" smtClean="0"/>
              <a:t>) </a:t>
            </a:r>
            <a:r>
              <a:rPr lang="ko-KR" altLang="en-US" sz="1500" dirty="0" err="1" smtClean="0"/>
              <a:t>메소드</a:t>
            </a:r>
            <a:r>
              <a:rPr lang="ko-KR" altLang="en-US" sz="1500" dirty="0" smtClean="0"/>
              <a:t> 정보가 저장되는 곳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실행이 끝나면 저장된 정보는 삭제 </a:t>
            </a:r>
          </a:p>
          <a:p>
            <a:endParaRPr lang="en-US" altLang="ko-KR" sz="1500" dirty="0" smtClean="0"/>
          </a:p>
          <a:p>
            <a:r>
              <a:rPr lang="ko-KR" altLang="en-US" sz="1500" dirty="0" err="1" smtClean="0"/>
              <a:t>메소드가</a:t>
            </a:r>
            <a:r>
              <a:rPr lang="ko-KR" altLang="en-US" sz="1500" dirty="0" smtClean="0"/>
              <a:t> 실행될 때마다 저장되는 </a:t>
            </a:r>
            <a:r>
              <a:rPr lang="ko-KR" altLang="en-US" sz="1500" dirty="0" err="1" smtClean="0"/>
              <a:t>메소드</a:t>
            </a:r>
            <a:r>
              <a:rPr lang="ko-KR" altLang="en-US" sz="1500" dirty="0" smtClean="0"/>
              <a:t> 정보에는 매개변수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지역 변수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복귀 주소 등</a:t>
            </a:r>
            <a:endParaRPr lang="en-US" altLang="ko-KR" sz="1500" dirty="0" smtClean="0"/>
          </a:p>
          <a:p>
            <a:endParaRPr lang="ko-KR" altLang="en-US" sz="1500" dirty="0" smtClean="0"/>
          </a:p>
          <a:p>
            <a:r>
              <a:rPr lang="ko-KR" altLang="en-US" sz="1500" dirty="0" smtClean="0"/>
              <a:t>이 영역에서는 </a:t>
            </a:r>
            <a:r>
              <a:rPr lang="ko-KR" altLang="en-US" sz="1500" dirty="0" err="1" smtClean="0"/>
              <a:t>스택을</a:t>
            </a:r>
            <a:r>
              <a:rPr lang="ko-KR" altLang="en-US" sz="1500" dirty="0" smtClean="0"/>
              <a:t> 데이터 관리 방법으로 사용  </a:t>
            </a:r>
          </a:p>
          <a:p>
            <a:endParaRPr lang="en-US" altLang="ko-KR" sz="1500" dirty="0" smtClean="0"/>
          </a:p>
          <a:p>
            <a:r>
              <a:rPr lang="ko-KR" altLang="en-US" sz="1500" dirty="0" err="1" smtClean="0"/>
              <a:t>스택은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LIFO(Last In First Out) </a:t>
            </a:r>
            <a:r>
              <a:rPr lang="ko-KR" altLang="en-US" sz="1500" dirty="0" smtClean="0"/>
              <a:t>방식으로 동작 </a:t>
            </a:r>
          </a:p>
          <a:p>
            <a:endParaRPr lang="en-US" altLang="ko-KR" sz="1500" dirty="0" smtClean="0"/>
          </a:p>
          <a:p>
            <a:r>
              <a:rPr lang="ko-KR" altLang="en-US" sz="1500" dirty="0" err="1" smtClean="0"/>
              <a:t>메소드의</a:t>
            </a:r>
            <a:r>
              <a:rPr lang="ko-KR" altLang="en-US" sz="1500" dirty="0" smtClean="0"/>
              <a:t> 호출 정보나 호출 순서 등을 추적하기 편리 </a:t>
            </a:r>
            <a:endParaRPr lang="ko-KR" altLang="en-US" sz="1500" dirty="0"/>
          </a:p>
        </p:txBody>
      </p:sp>
      <p:sp>
        <p:nvSpPr>
          <p:cNvPr id="36" name="순서도: 추출 35"/>
          <p:cNvSpPr/>
          <p:nvPr/>
        </p:nvSpPr>
        <p:spPr>
          <a:xfrm rot="5400000">
            <a:off x="957198" y="3342591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순서도: 추출 36"/>
          <p:cNvSpPr/>
          <p:nvPr/>
        </p:nvSpPr>
        <p:spPr>
          <a:xfrm rot="5400000">
            <a:off x="957198" y="3803442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추출 37"/>
          <p:cNvSpPr/>
          <p:nvPr/>
        </p:nvSpPr>
        <p:spPr>
          <a:xfrm rot="5400000">
            <a:off x="957198" y="4278695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추출 38"/>
          <p:cNvSpPr/>
          <p:nvPr/>
        </p:nvSpPr>
        <p:spPr>
          <a:xfrm rot="5400000">
            <a:off x="957199" y="4710743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순서도: 추출 39"/>
          <p:cNvSpPr/>
          <p:nvPr/>
        </p:nvSpPr>
        <p:spPr>
          <a:xfrm rot="5400000">
            <a:off x="957198" y="5171594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15/50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자바에서 </a:t>
            </a:r>
            <a:r>
              <a:rPr lang="en-US" altLang="ko-KR" sz="2800" b="1" dirty="0" smtClean="0"/>
              <a:t>JVM</a:t>
            </a:r>
            <a:r>
              <a:rPr lang="ko-KR" altLang="en-US" sz="2800" b="1" dirty="0" smtClean="0"/>
              <a:t>의 역할은 무엇일까</a:t>
            </a:r>
            <a:r>
              <a:rPr lang="en-US" altLang="ko-KR" sz="2800" b="1" dirty="0" smtClean="0"/>
              <a:t>? 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구조로 알아보는 </a:t>
            </a:r>
            <a:r>
              <a:rPr lang="en-US" altLang="ko-KR" sz="1700" b="1" dirty="0" smtClean="0"/>
              <a:t>JVM</a:t>
            </a:r>
            <a:r>
              <a:rPr lang="ko-KR" altLang="en-US" sz="1700" b="1" dirty="0" smtClean="0"/>
              <a:t>의 동작 원리</a:t>
            </a:r>
            <a:endParaRPr lang="ko-KR" altLang="en-US" sz="1700" b="1" dirty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52"/>
          <p:cNvGrpSpPr/>
          <p:nvPr/>
        </p:nvGrpSpPr>
        <p:grpSpPr>
          <a:xfrm>
            <a:off x="576064" y="2385755"/>
            <a:ext cx="288032" cy="307777"/>
            <a:chOff x="7596336" y="3645024"/>
            <a:chExt cx="288032" cy="307777"/>
          </a:xfrm>
        </p:grpSpPr>
        <p:sp>
          <p:nvSpPr>
            <p:cNvPr id="54" name="타원 53"/>
            <p:cNvSpPr/>
            <p:nvPr/>
          </p:nvSpPr>
          <p:spPr>
            <a:xfrm>
              <a:off x="7596336" y="3664769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596336" y="364502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6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971600" y="2385755"/>
            <a:ext cx="820891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 err="1" smtClean="0">
                <a:solidFill>
                  <a:srgbClr val="F84818"/>
                </a:solidFill>
              </a:rPr>
              <a:t>힙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 영역</a:t>
            </a:r>
            <a:endParaRPr lang="en-US" altLang="ko-KR" sz="1500" b="1" dirty="0" smtClean="0">
              <a:solidFill>
                <a:srgbClr val="F84818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115616" y="3029758"/>
            <a:ext cx="817240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 smtClean="0"/>
              <a:t>JVM</a:t>
            </a:r>
            <a:r>
              <a:rPr lang="ko-KR" altLang="en-US" sz="1500" dirty="0" smtClean="0"/>
              <a:t>의 실행 데이터 영역 중에서 가장 중요한 역할을 담당 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ko-KR" altLang="en-US" sz="1500" dirty="0" smtClean="0"/>
              <a:t>객체는 클래스가 실행될 때 </a:t>
            </a:r>
            <a:r>
              <a:rPr lang="ko-KR" altLang="en-US" sz="1500" dirty="0" err="1" smtClean="0"/>
              <a:t>생성되서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힙</a:t>
            </a:r>
            <a:r>
              <a:rPr lang="ko-KR" altLang="en-US" sz="1500" dirty="0" smtClean="0"/>
              <a:t> 영역에 저장</a:t>
            </a:r>
            <a:endParaRPr lang="en-US" altLang="ko-KR" sz="1500" dirty="0" smtClean="0"/>
          </a:p>
          <a:p>
            <a:r>
              <a:rPr lang="ko-KR" altLang="en-US" sz="1500" dirty="0" smtClean="0"/>
              <a:t> </a:t>
            </a:r>
          </a:p>
          <a:p>
            <a:r>
              <a:rPr lang="ko-KR" altLang="en-US" sz="1500" dirty="0" err="1" smtClean="0"/>
              <a:t>힙</a:t>
            </a:r>
            <a:r>
              <a:rPr lang="ko-KR" altLang="en-US" sz="1500" dirty="0" smtClean="0"/>
              <a:t> 영역은 </a:t>
            </a:r>
            <a:r>
              <a:rPr lang="en-US" altLang="ko-KR" sz="1500" dirty="0" smtClean="0"/>
              <a:t>JVM</a:t>
            </a:r>
            <a:r>
              <a:rPr lang="ko-KR" altLang="en-US" sz="1500" dirty="0" smtClean="0"/>
              <a:t>에서 가장 중요한 데이터를 저장함과 동시에 세밀한 관리가 이뤄지는 곳</a:t>
            </a:r>
            <a:endParaRPr lang="en-US" altLang="ko-KR" sz="1500" dirty="0" smtClean="0"/>
          </a:p>
          <a:p>
            <a:r>
              <a:rPr lang="ko-KR" altLang="en-US" sz="1500" dirty="0" smtClean="0"/>
              <a:t> </a:t>
            </a:r>
          </a:p>
          <a:p>
            <a:r>
              <a:rPr lang="ko-KR" altLang="en-US" sz="1500" dirty="0" err="1" smtClean="0"/>
              <a:t>힙</a:t>
            </a:r>
            <a:r>
              <a:rPr lang="ko-KR" altLang="en-US" sz="1500" dirty="0" smtClean="0"/>
              <a:t> 영역은 동적으로 데이터가 생성되고 소멸되는 영역 </a:t>
            </a:r>
            <a:endParaRPr lang="en-US" altLang="ko-KR" sz="1500" dirty="0" smtClean="0"/>
          </a:p>
          <a:p>
            <a:endParaRPr lang="ko-KR" altLang="en-US" sz="1500" dirty="0" smtClean="0"/>
          </a:p>
          <a:p>
            <a:r>
              <a:rPr lang="ko-KR" altLang="en-US" sz="1500" dirty="0" smtClean="0"/>
              <a:t>클래스를 실행하면 데이터가 저장되는 영역</a:t>
            </a:r>
            <a:r>
              <a:rPr lang="en-US" altLang="ko-KR" sz="1500" dirty="0" smtClean="0"/>
              <a:t>,</a:t>
            </a:r>
            <a:r>
              <a:rPr lang="ko-KR" altLang="en-US" sz="1500" dirty="0" smtClean="0"/>
              <a:t> 프로그램 실행에 영향을 미칠 수도 있음 </a:t>
            </a:r>
            <a:endParaRPr lang="en-US" altLang="ko-KR" sz="1500" dirty="0" smtClean="0"/>
          </a:p>
          <a:p>
            <a:endParaRPr lang="ko-KR" altLang="en-US" sz="1500" dirty="0" smtClean="0"/>
          </a:p>
          <a:p>
            <a:r>
              <a:rPr lang="en-US" altLang="ko-KR" sz="1500" dirty="0" smtClean="0"/>
              <a:t>JVM </a:t>
            </a:r>
            <a:r>
              <a:rPr lang="ko-KR" altLang="en-US" sz="1500" dirty="0" smtClean="0"/>
              <a:t>성능 향성을 위해서 튜닝이 가능한 영역 </a:t>
            </a:r>
            <a:endParaRPr lang="ko-KR" altLang="en-US" sz="1500" dirty="0"/>
          </a:p>
        </p:txBody>
      </p:sp>
      <p:sp>
        <p:nvSpPr>
          <p:cNvPr id="23" name="순서도: 추출 22"/>
          <p:cNvSpPr/>
          <p:nvPr/>
        </p:nvSpPr>
        <p:spPr>
          <a:xfrm rot="5400000">
            <a:off x="885190" y="3116168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추출 23"/>
          <p:cNvSpPr/>
          <p:nvPr/>
        </p:nvSpPr>
        <p:spPr>
          <a:xfrm rot="5400000">
            <a:off x="885190" y="3577019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추출 24"/>
          <p:cNvSpPr/>
          <p:nvPr/>
        </p:nvSpPr>
        <p:spPr>
          <a:xfrm rot="5400000">
            <a:off x="885190" y="4052272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추출 25"/>
          <p:cNvSpPr/>
          <p:nvPr/>
        </p:nvSpPr>
        <p:spPr>
          <a:xfrm rot="5400000">
            <a:off x="885191" y="4484320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추출 26"/>
          <p:cNvSpPr/>
          <p:nvPr/>
        </p:nvSpPr>
        <p:spPr>
          <a:xfrm rot="5400000">
            <a:off x="885190" y="4945171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추출 27"/>
          <p:cNvSpPr/>
          <p:nvPr/>
        </p:nvSpPr>
        <p:spPr>
          <a:xfrm rot="5400000">
            <a:off x="885190" y="5391621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16/50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자바에서 </a:t>
            </a:r>
            <a:r>
              <a:rPr lang="en-US" altLang="ko-KR" sz="2800" b="1" dirty="0" smtClean="0"/>
              <a:t>JVM</a:t>
            </a:r>
            <a:r>
              <a:rPr lang="ko-KR" altLang="en-US" sz="2800" b="1" dirty="0" smtClean="0"/>
              <a:t>의 역할은 무엇일까</a:t>
            </a:r>
            <a:r>
              <a:rPr lang="en-US" altLang="ko-KR" sz="2800" b="1" dirty="0" smtClean="0"/>
              <a:t>? 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구조로 알아보는 </a:t>
            </a:r>
            <a:r>
              <a:rPr lang="en-US" altLang="ko-KR" sz="1700" b="1" dirty="0" smtClean="0"/>
              <a:t>JVM</a:t>
            </a:r>
            <a:r>
              <a:rPr lang="ko-KR" altLang="en-US" sz="1700" b="1" dirty="0" smtClean="0"/>
              <a:t>의 동작 원리</a:t>
            </a:r>
            <a:endParaRPr lang="ko-KR" altLang="en-US" sz="1700" b="1" dirty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552" y="2132856"/>
            <a:ext cx="288032" cy="307777"/>
            <a:chOff x="7596336" y="3645024"/>
            <a:chExt cx="288032" cy="307777"/>
          </a:xfrm>
        </p:grpSpPr>
        <p:sp>
          <p:nvSpPr>
            <p:cNvPr id="54" name="타원 53"/>
            <p:cNvSpPr/>
            <p:nvPr/>
          </p:nvSpPr>
          <p:spPr>
            <a:xfrm>
              <a:off x="7596336" y="3664769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596336" y="364502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7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899592" y="2132856"/>
            <a:ext cx="820891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 smtClean="0">
                <a:solidFill>
                  <a:srgbClr val="F84818"/>
                </a:solidFill>
              </a:rPr>
              <a:t>레지스터 영역</a:t>
            </a:r>
            <a:endParaRPr lang="en-US" altLang="ko-KR" sz="1500" b="1" dirty="0" smtClean="0">
              <a:solidFill>
                <a:srgbClr val="F84818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08112" y="2636912"/>
            <a:ext cx="8172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/>
              <a:t>현재 </a:t>
            </a:r>
            <a:r>
              <a:rPr lang="en-US" altLang="ko-KR" sz="1500" dirty="0" smtClean="0"/>
              <a:t>JVM</a:t>
            </a:r>
            <a:r>
              <a:rPr lang="ko-KR" altLang="en-US" sz="1500" dirty="0" smtClean="0"/>
              <a:t>이 수행할 명령어의 주소를 저장하는 메모리 공간</a:t>
            </a:r>
            <a:endParaRPr lang="en-US" altLang="ko-KR" sz="1500" dirty="0" smtClean="0"/>
          </a:p>
        </p:txBody>
      </p:sp>
      <p:grpSp>
        <p:nvGrpSpPr>
          <p:cNvPr id="18" name="그룹 52"/>
          <p:cNvGrpSpPr/>
          <p:nvPr/>
        </p:nvGrpSpPr>
        <p:grpSpPr>
          <a:xfrm>
            <a:off x="539552" y="3177843"/>
            <a:ext cx="288032" cy="307777"/>
            <a:chOff x="7596336" y="3645024"/>
            <a:chExt cx="288032" cy="307777"/>
          </a:xfrm>
        </p:grpSpPr>
        <p:sp>
          <p:nvSpPr>
            <p:cNvPr id="19" name="타원 18"/>
            <p:cNvSpPr/>
            <p:nvPr/>
          </p:nvSpPr>
          <p:spPr>
            <a:xfrm>
              <a:off x="7596336" y="3664769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96336" y="364502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8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99592" y="3177843"/>
            <a:ext cx="820891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 err="1" smtClean="0">
                <a:solidFill>
                  <a:srgbClr val="F84818"/>
                </a:solidFill>
              </a:rPr>
              <a:t>네이티브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 </a:t>
            </a:r>
            <a:r>
              <a:rPr lang="ko-KR" altLang="en-US" sz="1500" b="1" dirty="0" err="1" smtClean="0">
                <a:solidFill>
                  <a:srgbClr val="F84818"/>
                </a:solidFill>
              </a:rPr>
              <a:t>메소드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 </a:t>
            </a:r>
            <a:r>
              <a:rPr lang="ko-KR" altLang="en-US" sz="1500" b="1" dirty="0" err="1" smtClean="0">
                <a:solidFill>
                  <a:srgbClr val="F84818"/>
                </a:solidFill>
              </a:rPr>
              <a:t>스택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 영역</a:t>
            </a:r>
            <a:endParaRPr lang="en-US" altLang="ko-KR" sz="1500" b="1" dirty="0" smtClean="0">
              <a:solidFill>
                <a:srgbClr val="F84818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43608" y="3717032"/>
            <a:ext cx="8244408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err="1" smtClean="0"/>
              <a:t>네이티브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메소드</a:t>
            </a:r>
            <a:r>
              <a:rPr lang="en-US" altLang="ko-KR" sz="1500" dirty="0" smtClean="0"/>
              <a:t> : OS</a:t>
            </a:r>
            <a:r>
              <a:rPr lang="ko-KR" altLang="en-US" sz="1500" dirty="0" smtClean="0"/>
              <a:t>의 시스템 정보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리소스를 사용하거나 접근하기 위한 코드</a:t>
            </a:r>
            <a:endParaRPr lang="en-US" altLang="ko-KR" sz="1500" dirty="0" smtClean="0"/>
          </a:p>
          <a:p>
            <a:endParaRPr lang="ko-KR" altLang="en-US" sz="1500" dirty="0" smtClean="0"/>
          </a:p>
          <a:p>
            <a:r>
              <a:rPr lang="ko-KR" altLang="en-US" sz="1500" dirty="0" smtClean="0"/>
              <a:t>이러한 매개변수나 지역 변수 등 </a:t>
            </a:r>
            <a:r>
              <a:rPr lang="ko-KR" altLang="en-US" sz="1500" dirty="0" err="1" smtClean="0"/>
              <a:t>네이티브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메소드를</a:t>
            </a:r>
            <a:r>
              <a:rPr lang="ko-KR" altLang="en-US" sz="1500" dirty="0" smtClean="0"/>
              <a:t> 위한 영역으로 이에 대한 정보가 저장</a:t>
            </a:r>
            <a:endParaRPr lang="en-US" altLang="ko-KR" sz="1500" dirty="0" smtClean="0"/>
          </a:p>
          <a:p>
            <a:endParaRPr lang="ko-KR" altLang="en-US" sz="1500" dirty="0" smtClean="0"/>
          </a:p>
          <a:p>
            <a:r>
              <a:rPr lang="ko-KR" altLang="en-US" sz="1500" dirty="0" smtClean="0"/>
              <a:t>자바 프로그램과 </a:t>
            </a:r>
            <a:r>
              <a:rPr lang="en-US" altLang="ko-KR" sz="1500" dirty="0" smtClean="0"/>
              <a:t>OS </a:t>
            </a:r>
            <a:r>
              <a:rPr lang="ko-KR" altLang="en-US" sz="1500" dirty="0" smtClean="0"/>
              <a:t>사이에 </a:t>
            </a:r>
            <a:r>
              <a:rPr lang="en-US" altLang="ko-KR" sz="1500" dirty="0" smtClean="0"/>
              <a:t>JVM</a:t>
            </a:r>
            <a:r>
              <a:rPr lang="ko-KR" altLang="en-US" sz="1500" dirty="0" smtClean="0"/>
              <a:t>이 존재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자바 프로그램은 시스템에 직접 접근하기 어려움</a:t>
            </a:r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JNI(Java Native Interface) API</a:t>
            </a:r>
            <a:r>
              <a:rPr lang="ko-KR" altLang="en-US" sz="1500" dirty="0" smtClean="0"/>
              <a:t>를 사용하면 자바 프로그램에서 </a:t>
            </a:r>
            <a:r>
              <a:rPr lang="en-US" altLang="ko-KR" sz="1500" dirty="0" smtClean="0"/>
              <a:t>OS </a:t>
            </a:r>
            <a:r>
              <a:rPr lang="ko-KR" altLang="en-US" sz="1500" dirty="0" smtClean="0"/>
              <a:t>시스템에 대한 접근이 가능</a:t>
            </a:r>
            <a:endParaRPr lang="en-US" altLang="ko-KR" sz="1500" dirty="0" smtClean="0"/>
          </a:p>
          <a:p>
            <a:endParaRPr lang="ko-KR" altLang="en-US" sz="1500" dirty="0" smtClean="0"/>
          </a:p>
          <a:p>
            <a:r>
              <a:rPr lang="ko-KR" altLang="en-US" sz="1500" dirty="0" smtClean="0"/>
              <a:t>이 때 사용되는 </a:t>
            </a:r>
            <a:r>
              <a:rPr lang="ko-KR" altLang="en-US" sz="1500" dirty="0" err="1" smtClean="0"/>
              <a:t>네이티브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메소드들에</a:t>
            </a:r>
            <a:r>
              <a:rPr lang="ko-KR" altLang="en-US" sz="1500" dirty="0" smtClean="0"/>
              <a:t> 대한 정보가 </a:t>
            </a:r>
            <a:r>
              <a:rPr lang="ko-KR" altLang="en-US" sz="1500" dirty="0" err="1" smtClean="0"/>
              <a:t>네이티브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메소드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스택</a:t>
            </a:r>
            <a:r>
              <a:rPr lang="ko-KR" altLang="en-US" sz="1500" dirty="0" smtClean="0"/>
              <a:t> 영역에 저장 </a:t>
            </a:r>
            <a:endParaRPr lang="ko-KR" altLang="en-US" sz="1500" dirty="0"/>
          </a:p>
        </p:txBody>
      </p:sp>
      <p:sp>
        <p:nvSpPr>
          <p:cNvPr id="24" name="순서도: 추출 23"/>
          <p:cNvSpPr/>
          <p:nvPr/>
        </p:nvSpPr>
        <p:spPr>
          <a:xfrm rot="5400000">
            <a:off x="813182" y="3803442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추출 24"/>
          <p:cNvSpPr/>
          <p:nvPr/>
        </p:nvSpPr>
        <p:spPr>
          <a:xfrm rot="5400000">
            <a:off x="813182" y="4264293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추출 25"/>
          <p:cNvSpPr/>
          <p:nvPr/>
        </p:nvSpPr>
        <p:spPr>
          <a:xfrm rot="5400000">
            <a:off x="813182" y="4739546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추출 26"/>
          <p:cNvSpPr/>
          <p:nvPr/>
        </p:nvSpPr>
        <p:spPr>
          <a:xfrm rot="5400000">
            <a:off x="813183" y="5171594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추출 27"/>
          <p:cNvSpPr/>
          <p:nvPr/>
        </p:nvSpPr>
        <p:spPr>
          <a:xfrm rot="5400000">
            <a:off x="813182" y="5632445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추출 29"/>
          <p:cNvSpPr/>
          <p:nvPr/>
        </p:nvSpPr>
        <p:spPr>
          <a:xfrm rot="5400000">
            <a:off x="813182" y="2729652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17/50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자바에서 </a:t>
            </a:r>
            <a:r>
              <a:rPr lang="en-US" altLang="ko-KR" sz="2800" b="1" dirty="0" smtClean="0"/>
              <a:t>JVM</a:t>
            </a:r>
            <a:r>
              <a:rPr lang="ko-KR" altLang="en-US" sz="2800" b="1" dirty="0" smtClean="0"/>
              <a:t>의 역할은 무엇일까</a:t>
            </a:r>
            <a:r>
              <a:rPr lang="en-US" altLang="ko-KR" sz="2800" b="1" dirty="0" smtClean="0"/>
              <a:t>? 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구조로 알아보는 </a:t>
            </a:r>
            <a:r>
              <a:rPr lang="en-US" altLang="ko-KR" sz="1700" b="1" dirty="0" smtClean="0"/>
              <a:t>JVM</a:t>
            </a:r>
            <a:r>
              <a:rPr lang="ko-KR" altLang="en-US" sz="1700" b="1" dirty="0" smtClean="0"/>
              <a:t>의 동작 원리</a:t>
            </a:r>
            <a:endParaRPr lang="ko-KR" altLang="en-US" sz="1700" b="1" dirty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2"/>
          <p:cNvGrpSpPr/>
          <p:nvPr/>
        </p:nvGrpSpPr>
        <p:grpSpPr>
          <a:xfrm>
            <a:off x="539552" y="2060848"/>
            <a:ext cx="288032" cy="307777"/>
            <a:chOff x="7596336" y="3645024"/>
            <a:chExt cx="288032" cy="307777"/>
          </a:xfrm>
        </p:grpSpPr>
        <p:sp>
          <p:nvSpPr>
            <p:cNvPr id="54" name="타원 53"/>
            <p:cNvSpPr/>
            <p:nvPr/>
          </p:nvSpPr>
          <p:spPr>
            <a:xfrm>
              <a:off x="7596336" y="3664769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596336" y="364502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9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899592" y="2060848"/>
            <a:ext cx="820891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 smtClean="0">
                <a:solidFill>
                  <a:srgbClr val="F84818"/>
                </a:solidFill>
              </a:rPr>
              <a:t>Young Generation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971600" y="2478087"/>
            <a:ext cx="81724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/>
              <a:t>프로그램 내부에 어떤 코드가 실행되면서 새롭게 생긴 데이터가 저장되는 부분</a:t>
            </a:r>
            <a:endParaRPr lang="en-US" altLang="ko-KR" sz="1500" dirty="0" smtClean="0"/>
          </a:p>
          <a:p>
            <a:endParaRPr lang="ko-KR" altLang="en-US" sz="1500" dirty="0" smtClean="0"/>
          </a:p>
          <a:p>
            <a:r>
              <a:rPr lang="ko-KR" altLang="en-US" sz="1500" dirty="0" smtClean="0"/>
              <a:t>저장된 데이터의 사용이 끝나고 일정 시간 동안 사용되지 않으면 그 데이터는 지워짐</a:t>
            </a:r>
            <a:endParaRPr lang="en-US" altLang="ko-KR" sz="1500" dirty="0" smtClean="0"/>
          </a:p>
        </p:txBody>
      </p:sp>
      <p:sp>
        <p:nvSpPr>
          <p:cNvPr id="30" name="순서도: 추출 29"/>
          <p:cNvSpPr/>
          <p:nvPr/>
        </p:nvSpPr>
        <p:spPr>
          <a:xfrm rot="5400000">
            <a:off x="813183" y="2564497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52"/>
          <p:cNvGrpSpPr/>
          <p:nvPr/>
        </p:nvGrpSpPr>
        <p:grpSpPr>
          <a:xfrm>
            <a:off x="516154" y="3356992"/>
            <a:ext cx="383438" cy="329263"/>
            <a:chOff x="7572938" y="3623538"/>
            <a:chExt cx="383438" cy="329263"/>
          </a:xfrm>
        </p:grpSpPr>
        <p:sp>
          <p:nvSpPr>
            <p:cNvPr id="35" name="타원 34"/>
            <p:cNvSpPr/>
            <p:nvPr/>
          </p:nvSpPr>
          <p:spPr>
            <a:xfrm>
              <a:off x="7596336" y="3664769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572938" y="362353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10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99592" y="3356992"/>
            <a:ext cx="820891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 smtClean="0">
                <a:solidFill>
                  <a:srgbClr val="F84818"/>
                </a:solidFill>
              </a:rPr>
              <a:t>Old 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영역</a:t>
            </a:r>
            <a:endParaRPr lang="en-US" altLang="ko-KR" sz="1500" b="1" dirty="0" smtClean="0">
              <a:solidFill>
                <a:srgbClr val="F84818"/>
              </a:solidFill>
            </a:endParaRPr>
          </a:p>
        </p:txBody>
      </p:sp>
      <p:grpSp>
        <p:nvGrpSpPr>
          <p:cNvPr id="38" name="그룹 52"/>
          <p:cNvGrpSpPr/>
          <p:nvPr/>
        </p:nvGrpSpPr>
        <p:grpSpPr>
          <a:xfrm>
            <a:off x="539552" y="4810508"/>
            <a:ext cx="383438" cy="329263"/>
            <a:chOff x="7572938" y="3623538"/>
            <a:chExt cx="383438" cy="329263"/>
          </a:xfrm>
        </p:grpSpPr>
        <p:sp>
          <p:nvSpPr>
            <p:cNvPr id="39" name="타원 38"/>
            <p:cNvSpPr/>
            <p:nvPr/>
          </p:nvSpPr>
          <p:spPr>
            <a:xfrm>
              <a:off x="7596336" y="3664769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72938" y="362353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11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899592" y="4841285"/>
            <a:ext cx="820891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 smtClean="0">
                <a:solidFill>
                  <a:srgbClr val="F84818"/>
                </a:solidFill>
              </a:rPr>
              <a:t>Permanent 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영역</a:t>
            </a:r>
            <a:endParaRPr lang="en-US" altLang="ko-KR" sz="1500" b="1" dirty="0" smtClean="0">
              <a:solidFill>
                <a:srgbClr val="F84818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07096" y="3789040"/>
            <a:ext cx="78488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/>
              <a:t>빈번하게 사용되는 데이터는 </a:t>
            </a:r>
            <a:r>
              <a:rPr lang="en-US" altLang="ko-KR" sz="1500" dirty="0" smtClean="0"/>
              <a:t>Young </a:t>
            </a:r>
            <a:r>
              <a:rPr lang="ko-KR" altLang="en-US" sz="1500" dirty="0" smtClean="0"/>
              <a:t>영역에서 </a:t>
            </a:r>
            <a:r>
              <a:rPr lang="en-US" altLang="ko-KR" sz="1500" dirty="0" smtClean="0"/>
              <a:t>Old </a:t>
            </a:r>
            <a:r>
              <a:rPr lang="ko-KR" altLang="en-US" sz="1500" dirty="0" smtClean="0"/>
              <a:t>영역으로 이동</a:t>
            </a:r>
            <a:endParaRPr lang="en-US" altLang="ko-KR" sz="1500" dirty="0" smtClean="0"/>
          </a:p>
          <a:p>
            <a:endParaRPr lang="ko-KR" altLang="en-US" sz="1500" dirty="0" smtClean="0"/>
          </a:p>
          <a:p>
            <a:r>
              <a:rPr lang="en-US" altLang="ko-KR" sz="1500" dirty="0" smtClean="0"/>
              <a:t>Old </a:t>
            </a:r>
            <a:r>
              <a:rPr lang="ko-KR" altLang="en-US" sz="1500" dirty="0" smtClean="0"/>
              <a:t>영역에서 실행되는 </a:t>
            </a:r>
            <a:r>
              <a:rPr lang="ko-KR" altLang="en-US" sz="1500" dirty="0" err="1" smtClean="0"/>
              <a:t>가비지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컬렉터의</a:t>
            </a:r>
            <a:r>
              <a:rPr lang="ko-KR" altLang="en-US" sz="1500" dirty="0" smtClean="0"/>
              <a:t> 알고리즘은 </a:t>
            </a:r>
            <a:r>
              <a:rPr lang="en-US" altLang="ko-KR" sz="1500" dirty="0" smtClean="0"/>
              <a:t>Young </a:t>
            </a:r>
            <a:r>
              <a:rPr lang="ko-KR" altLang="en-US" sz="1500" dirty="0" smtClean="0"/>
              <a:t>영역보다 수행 횟수가 적으며 속도도 느림 </a:t>
            </a:r>
            <a:endParaRPr lang="ko-KR" altLang="en-US" sz="1500" dirty="0"/>
          </a:p>
        </p:txBody>
      </p:sp>
      <p:sp>
        <p:nvSpPr>
          <p:cNvPr id="46" name="직사각형 45"/>
          <p:cNvSpPr/>
          <p:nvPr/>
        </p:nvSpPr>
        <p:spPr>
          <a:xfrm>
            <a:off x="1007096" y="5236458"/>
            <a:ext cx="79928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 smtClean="0"/>
              <a:t>Permanent </a:t>
            </a:r>
            <a:r>
              <a:rPr lang="ko-KR" altLang="en-US" sz="1500" dirty="0" smtClean="0"/>
              <a:t>영역은 클래스들의 정보가 저장되는 영역</a:t>
            </a:r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JVM</a:t>
            </a:r>
            <a:r>
              <a:rPr lang="ko-KR" altLang="en-US" sz="1500" dirty="0" smtClean="0"/>
              <a:t>에서 클래스 정보를 바탕으로 메모리 위에 객체를 빠르게 생성하기 위해 저장하는 곳 </a:t>
            </a:r>
            <a:endParaRPr lang="ko-KR" altLang="en-US" sz="1500" dirty="0"/>
          </a:p>
        </p:txBody>
      </p:sp>
      <p:sp>
        <p:nvSpPr>
          <p:cNvPr id="47" name="순서도: 추출 46"/>
          <p:cNvSpPr/>
          <p:nvPr/>
        </p:nvSpPr>
        <p:spPr>
          <a:xfrm rot="5400000">
            <a:off x="813182" y="3039750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순서도: 추출 47"/>
          <p:cNvSpPr/>
          <p:nvPr/>
        </p:nvSpPr>
        <p:spPr>
          <a:xfrm rot="5400000">
            <a:off x="848679" y="3875450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순서도: 추출 48"/>
          <p:cNvSpPr/>
          <p:nvPr/>
        </p:nvSpPr>
        <p:spPr>
          <a:xfrm rot="5400000">
            <a:off x="848678" y="4307498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추출 49"/>
          <p:cNvSpPr/>
          <p:nvPr/>
        </p:nvSpPr>
        <p:spPr>
          <a:xfrm rot="5400000">
            <a:off x="848679" y="5322868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추출 50"/>
          <p:cNvSpPr/>
          <p:nvPr/>
        </p:nvSpPr>
        <p:spPr>
          <a:xfrm rot="5400000">
            <a:off x="848678" y="5754916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18/50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/>
              <a:t>JDK </a:t>
            </a:r>
            <a:r>
              <a:rPr lang="ko-KR" altLang="en-US" sz="2800" b="1" dirty="0" smtClean="0"/>
              <a:t>설치하고 환경 변수 설정하기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C:\Users\Toshiba\Desktop\자바 이미지\첨부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3648" y="2879452"/>
            <a:ext cx="6255690" cy="2853804"/>
          </a:xfrm>
          <a:prstGeom prst="rect">
            <a:avLst/>
          </a:prstGeom>
          <a:noFill/>
        </p:spPr>
      </p:pic>
      <p:sp>
        <p:nvSpPr>
          <p:cNvPr id="13" name="순서도: 추출 12"/>
          <p:cNvSpPr/>
          <p:nvPr/>
        </p:nvSpPr>
        <p:spPr>
          <a:xfrm>
            <a:off x="3779912" y="5816297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59424" y="5744289"/>
            <a:ext cx="21247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1-3 JDK </a:t>
            </a:r>
            <a:r>
              <a:rPr lang="en-US" altLang="ko-KR" sz="1200" dirty="0" err="1" smtClean="0"/>
              <a:t>vs</a:t>
            </a:r>
            <a:r>
              <a:rPr lang="en-US" altLang="ko-KR" sz="1200" dirty="0" smtClean="0"/>
              <a:t> JRE</a:t>
            </a:r>
            <a:endParaRPr lang="ko-KR" altLang="en-US" sz="1200" b="1" dirty="0"/>
          </a:p>
        </p:txBody>
      </p:sp>
      <p:sp>
        <p:nvSpPr>
          <p:cNvPr id="16" name="직사각형 15"/>
          <p:cNvSpPr/>
          <p:nvPr/>
        </p:nvSpPr>
        <p:spPr>
          <a:xfrm>
            <a:off x="611560" y="1628800"/>
            <a:ext cx="8064896" cy="108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 smtClean="0">
                <a:solidFill>
                  <a:srgbClr val="F84818"/>
                </a:solidFill>
              </a:rPr>
              <a:t>JRE</a:t>
            </a:r>
            <a:r>
              <a:rPr lang="ko-KR" altLang="en-US" sz="1500" dirty="0" smtClean="0"/>
              <a:t> 자바 애플리케이션을 실행하기 위한 최소의 실행 환경</a:t>
            </a:r>
            <a:r>
              <a:rPr lang="en-US" altLang="ko-KR" sz="1500" dirty="0" smtClean="0"/>
              <a:t>, JVM</a:t>
            </a:r>
            <a:r>
              <a:rPr lang="ko-KR" altLang="en-US" sz="1500" dirty="0" smtClean="0"/>
              <a:t>과 기본 </a:t>
            </a:r>
            <a:r>
              <a:rPr lang="en-US" altLang="ko-KR" sz="1500" dirty="0" smtClean="0"/>
              <a:t>API</a:t>
            </a:r>
            <a:r>
              <a:rPr lang="ko-KR" altLang="en-US" sz="1500" dirty="0" smtClean="0"/>
              <a:t>들로 구성</a:t>
            </a:r>
            <a:endParaRPr lang="en-US" altLang="ko-KR" sz="1500" dirty="0" smtClean="0"/>
          </a:p>
          <a:p>
            <a:endParaRPr lang="ko-KR" altLang="en-US" sz="1500" dirty="0" smtClean="0"/>
          </a:p>
          <a:p>
            <a:r>
              <a:rPr lang="en-US" altLang="ko-KR" sz="1500" b="1" dirty="0" smtClean="0">
                <a:solidFill>
                  <a:srgbClr val="F84818"/>
                </a:solidFill>
              </a:rPr>
              <a:t>JDK</a:t>
            </a:r>
            <a:r>
              <a:rPr lang="en-US" altLang="ko-KR" sz="1500" dirty="0" smtClean="0"/>
              <a:t> JRE</a:t>
            </a:r>
            <a:r>
              <a:rPr lang="ko-KR" altLang="en-US" sz="1500" dirty="0" smtClean="0"/>
              <a:t>에서 제공하는 실행 환경뿐만 아니라 자바 개발에 필요한 여러 가지 명령어가 포함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300" dirty="0" smtClean="0"/>
              <a:t>    </a:t>
            </a:r>
            <a:r>
              <a:rPr lang="ko-KR" altLang="en-US" sz="1300" b="1" dirty="0" smtClean="0"/>
              <a:t>→ 설치 권장 </a:t>
            </a:r>
            <a:endParaRPr lang="ko-KR" altLang="en-US" sz="1300" b="1" dirty="0"/>
          </a:p>
        </p:txBody>
      </p:sp>
      <p:sp>
        <p:nvSpPr>
          <p:cNvPr id="17" name="순서도: 추출 16"/>
          <p:cNvSpPr/>
          <p:nvPr/>
        </p:nvSpPr>
        <p:spPr>
          <a:xfrm rot="5400000">
            <a:off x="381135" y="1715210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추출 17"/>
          <p:cNvSpPr/>
          <p:nvPr/>
        </p:nvSpPr>
        <p:spPr>
          <a:xfrm rot="5400000">
            <a:off x="381134" y="2190463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19/50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/>
              <a:t>JDK </a:t>
            </a:r>
            <a:r>
              <a:rPr lang="ko-KR" altLang="en-US" sz="2800" b="1" dirty="0" smtClean="0"/>
              <a:t>설치하고 환경 변수 설정하기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자바 개발 도구 </a:t>
            </a:r>
            <a:r>
              <a:rPr lang="en-US" altLang="ko-KR" sz="1700" b="1" dirty="0" smtClean="0"/>
              <a:t>JDK </a:t>
            </a:r>
            <a:r>
              <a:rPr lang="ko-KR" altLang="en-US" sz="1700" b="1" dirty="0" smtClean="0"/>
              <a:t>설치</a:t>
            </a:r>
            <a:endParaRPr lang="ko-KR" altLang="en-US" sz="1700" b="1" dirty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C:\Users\Toshiba\Desktop\자바 이미지\첨부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47664" y="2636912"/>
            <a:ext cx="6120680" cy="3198997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971600" y="2132856"/>
            <a:ext cx="820891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 smtClean="0"/>
              <a:t>JDK</a:t>
            </a:r>
            <a:r>
              <a:rPr lang="ko-KR" altLang="en-US" sz="1500" dirty="0" smtClean="0"/>
              <a:t>를 다운받기 위해서 </a:t>
            </a:r>
            <a:r>
              <a:rPr lang="ko-KR" altLang="en-US" sz="1500" dirty="0" err="1" smtClean="0"/>
              <a:t>오라클</a:t>
            </a:r>
            <a:r>
              <a:rPr lang="ko-KR" altLang="en-US" sz="1500" dirty="0" smtClean="0"/>
              <a:t> 홈페이지에 접속</a:t>
            </a:r>
            <a:r>
              <a:rPr lang="en-US" altLang="ko-KR" sz="1500" dirty="0" smtClean="0"/>
              <a:t>, Java Download </a:t>
            </a:r>
            <a:r>
              <a:rPr lang="ko-KR" altLang="en-US" sz="1500" dirty="0" smtClean="0"/>
              <a:t>아이콘을 클릭</a:t>
            </a:r>
            <a:r>
              <a:rPr lang="en-US" altLang="ko-KR" sz="1500" dirty="0" smtClean="0"/>
              <a:t> </a:t>
            </a:r>
            <a:endParaRPr lang="ko-KR" altLang="en-US" sz="15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611560" y="2132856"/>
            <a:ext cx="288032" cy="307777"/>
            <a:chOff x="5427712" y="1980456"/>
            <a:chExt cx="288032" cy="307777"/>
          </a:xfrm>
        </p:grpSpPr>
        <p:sp>
          <p:nvSpPr>
            <p:cNvPr id="18" name="타원 17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1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20/50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/>
              <a:t>JDK </a:t>
            </a:r>
            <a:r>
              <a:rPr lang="ko-KR" altLang="en-US" sz="2800" b="1" dirty="0" smtClean="0"/>
              <a:t>설치하고 환경 변수 설정하기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자바 개발 도구 </a:t>
            </a:r>
            <a:r>
              <a:rPr lang="en-US" altLang="ko-KR" sz="1700" b="1" dirty="0" smtClean="0"/>
              <a:t>JDK </a:t>
            </a:r>
            <a:r>
              <a:rPr lang="ko-KR" altLang="en-US" sz="1700" b="1" dirty="0" smtClean="0"/>
              <a:t>설치</a:t>
            </a:r>
            <a:endParaRPr lang="ko-KR" altLang="en-US" sz="1700" b="1" dirty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C:\Users\Toshiba\Desktop\자바 이미지\첨부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95736" y="2601489"/>
            <a:ext cx="4703688" cy="3275783"/>
          </a:xfrm>
          <a:prstGeom prst="rect">
            <a:avLst/>
          </a:prstGeom>
          <a:noFill/>
        </p:spPr>
      </p:pic>
      <p:grpSp>
        <p:nvGrpSpPr>
          <p:cNvPr id="15" name="그룹 14"/>
          <p:cNvGrpSpPr/>
          <p:nvPr/>
        </p:nvGrpSpPr>
        <p:grpSpPr>
          <a:xfrm>
            <a:off x="611560" y="2132856"/>
            <a:ext cx="288032" cy="307777"/>
            <a:chOff x="5427712" y="1980456"/>
            <a:chExt cx="288032" cy="307777"/>
          </a:xfrm>
        </p:grpSpPr>
        <p:sp>
          <p:nvSpPr>
            <p:cNvPr id="16" name="타원 15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2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71600" y="2132856"/>
            <a:ext cx="820891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/>
              <a:t>라이선스 동의 항목에 체크한 후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자신의 </a:t>
            </a:r>
            <a:r>
              <a:rPr lang="en-US" altLang="ko-KR" sz="1500" dirty="0" smtClean="0"/>
              <a:t>OS </a:t>
            </a:r>
            <a:r>
              <a:rPr lang="ko-KR" altLang="en-US" sz="1500" dirty="0" smtClean="0"/>
              <a:t>종류와 </a:t>
            </a:r>
            <a:r>
              <a:rPr lang="en-US" altLang="ko-KR" sz="1500" dirty="0" smtClean="0"/>
              <a:t>OS bit</a:t>
            </a:r>
            <a:r>
              <a:rPr lang="ko-KR" altLang="en-US" sz="1500" dirty="0" smtClean="0"/>
              <a:t>에 맞는 파일을 다운로드 </a:t>
            </a:r>
            <a:endParaRPr lang="ko-KR" alt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21/50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/>
              <a:t>JDK </a:t>
            </a:r>
            <a:r>
              <a:rPr lang="ko-KR" altLang="en-US" sz="2800" b="1" dirty="0" smtClean="0"/>
              <a:t>설치하고 환경 변수 설정하기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자바 개발 도구 </a:t>
            </a:r>
            <a:r>
              <a:rPr lang="en-US" altLang="ko-KR" sz="1700" b="1" dirty="0" smtClean="0"/>
              <a:t>JDK </a:t>
            </a:r>
            <a:r>
              <a:rPr lang="ko-KR" altLang="en-US" sz="1700" b="1" dirty="0" smtClean="0"/>
              <a:t>설치</a:t>
            </a:r>
            <a:endParaRPr lang="ko-KR" altLang="en-US" sz="1700" b="1" dirty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C:\Users\Toshiba\Desktop\자바 이미지\첨부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2564904"/>
            <a:ext cx="4358630" cy="3339334"/>
          </a:xfrm>
          <a:prstGeom prst="rect">
            <a:avLst/>
          </a:prstGeom>
          <a:noFill/>
        </p:spPr>
      </p:pic>
      <p:grpSp>
        <p:nvGrpSpPr>
          <p:cNvPr id="15" name="그룹 14"/>
          <p:cNvGrpSpPr/>
          <p:nvPr/>
        </p:nvGrpSpPr>
        <p:grpSpPr>
          <a:xfrm>
            <a:off x="611560" y="2132856"/>
            <a:ext cx="288032" cy="307777"/>
            <a:chOff x="5427712" y="1980456"/>
            <a:chExt cx="288032" cy="307777"/>
          </a:xfrm>
        </p:grpSpPr>
        <p:sp>
          <p:nvSpPr>
            <p:cNvPr id="16" name="타원 15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3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71600" y="2132856"/>
            <a:ext cx="820891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/>
              <a:t>다운로드 받은 파일을 실행</a:t>
            </a:r>
            <a:r>
              <a:rPr lang="en-US" altLang="ko-KR" sz="1500" dirty="0" smtClean="0"/>
              <a:t>, &lt;Next&gt; </a:t>
            </a:r>
            <a:r>
              <a:rPr lang="ko-KR" altLang="en-US" sz="1500" dirty="0" smtClean="0"/>
              <a:t>버튼을 클릭하여 설치를 계속 진행   </a:t>
            </a:r>
            <a:endParaRPr lang="ko-KR" alt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22/50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/>
              <a:t>JDK </a:t>
            </a:r>
            <a:r>
              <a:rPr lang="ko-KR" altLang="en-US" sz="2800" b="1" dirty="0" smtClean="0"/>
              <a:t>설치하고 환경 변수 설정하기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자바 개발 도구 </a:t>
            </a:r>
            <a:r>
              <a:rPr lang="en-US" altLang="ko-KR" sz="1700" b="1" dirty="0" smtClean="0"/>
              <a:t>JDK </a:t>
            </a:r>
            <a:r>
              <a:rPr lang="ko-KR" altLang="en-US" sz="1700" b="1" dirty="0" smtClean="0"/>
              <a:t>설치</a:t>
            </a:r>
            <a:endParaRPr lang="ko-KR" altLang="en-US" sz="1700" b="1" dirty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 descr="C:\Users\Toshiba\Desktop\자바 이미지\첨부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2564904"/>
            <a:ext cx="4417938" cy="3435314"/>
          </a:xfrm>
          <a:prstGeom prst="rect">
            <a:avLst/>
          </a:prstGeom>
          <a:noFill/>
        </p:spPr>
      </p:pic>
      <p:grpSp>
        <p:nvGrpSpPr>
          <p:cNvPr id="15" name="그룹 14"/>
          <p:cNvGrpSpPr/>
          <p:nvPr/>
        </p:nvGrpSpPr>
        <p:grpSpPr>
          <a:xfrm>
            <a:off x="611560" y="2132856"/>
            <a:ext cx="288032" cy="307777"/>
            <a:chOff x="5427712" y="1980456"/>
            <a:chExt cx="288032" cy="307777"/>
          </a:xfrm>
        </p:grpSpPr>
        <p:sp>
          <p:nvSpPr>
            <p:cNvPr id="16" name="타원 15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4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71600" y="2132856"/>
            <a:ext cx="820891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/>
              <a:t>그림과 같은 화면이 나온다면 컴퓨터에 </a:t>
            </a:r>
            <a:r>
              <a:rPr lang="en-US" altLang="ko-KR" sz="1500" dirty="0" smtClean="0"/>
              <a:t>JDK</a:t>
            </a:r>
            <a:r>
              <a:rPr lang="ko-KR" altLang="en-US" sz="1500" dirty="0" smtClean="0"/>
              <a:t>가 정상적으로 설치된 것 </a:t>
            </a:r>
            <a:endParaRPr lang="ko-KR" alt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23/50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/>
              <a:t>JDK </a:t>
            </a:r>
            <a:r>
              <a:rPr lang="ko-KR" altLang="en-US" sz="2800" b="1" dirty="0" smtClean="0"/>
              <a:t>설치하고 환경 변수 설정하기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편리한 개발 환경을 위한 환경 변수 설정</a:t>
            </a:r>
            <a:endParaRPr lang="ko-KR" altLang="en-US" sz="1700" b="1" dirty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 descr="C:\Users\Toshiba\Desktop\자바 이미지\첨부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3576" y="3284984"/>
            <a:ext cx="8082880" cy="2685067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827584" y="2060848"/>
            <a:ext cx="79208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 smtClean="0">
                <a:solidFill>
                  <a:srgbClr val="F84818"/>
                </a:solidFill>
              </a:rPr>
              <a:t>OS 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환경 변수란</a:t>
            </a:r>
            <a:r>
              <a:rPr lang="en-US" altLang="ko-KR" sz="1500" b="1" dirty="0" smtClean="0">
                <a:solidFill>
                  <a:srgbClr val="F84818"/>
                </a:solidFill>
              </a:rPr>
              <a:t>?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실행 파일이 모여있는 </a:t>
            </a:r>
            <a:r>
              <a:rPr lang="ko-KR" altLang="en-US" sz="1500" dirty="0" err="1" smtClean="0"/>
              <a:t>디렉토리</a:t>
            </a:r>
            <a:r>
              <a:rPr lang="ko-KR" altLang="en-US" sz="1500" dirty="0" smtClean="0"/>
              <a:t> 경로를 </a:t>
            </a:r>
            <a:r>
              <a:rPr lang="en-US" altLang="ko-KR" sz="1500" dirty="0" smtClean="0"/>
              <a:t>OS</a:t>
            </a:r>
            <a:r>
              <a:rPr lang="ko-KR" altLang="en-US" sz="1500" dirty="0" smtClean="0"/>
              <a:t>에 지정함으로써 </a:t>
            </a:r>
            <a:r>
              <a:rPr lang="en-US" altLang="ko-KR" sz="1500" dirty="0" smtClean="0"/>
              <a:t>OS</a:t>
            </a:r>
            <a:r>
              <a:rPr lang="ko-KR" altLang="en-US" sz="1500" dirty="0" smtClean="0"/>
              <a:t>상의 모든 프로그램을 쉽게 사용할 수 있도록 하는 것 </a:t>
            </a:r>
          </a:p>
        </p:txBody>
      </p:sp>
      <p:sp>
        <p:nvSpPr>
          <p:cNvPr id="18" name="순서도: 추출 17"/>
          <p:cNvSpPr/>
          <p:nvPr/>
        </p:nvSpPr>
        <p:spPr>
          <a:xfrm rot="5400000">
            <a:off x="597158" y="2168397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27584" y="2614846"/>
            <a:ext cx="78488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 smtClean="0"/>
              <a:t>JDK</a:t>
            </a:r>
            <a:r>
              <a:rPr lang="ko-KR" altLang="en-US" sz="1500" dirty="0" smtClean="0"/>
              <a:t>에서 제공하는 명령어들을 환경 변수에 지정하면 시스템의 모든 곳에서 </a:t>
            </a:r>
            <a:r>
              <a:rPr lang="en-US" altLang="ko-KR" sz="1500" dirty="0" smtClean="0"/>
              <a:t>JDK </a:t>
            </a:r>
            <a:r>
              <a:rPr lang="ko-KR" altLang="en-US" sz="1500" dirty="0" smtClean="0"/>
              <a:t>명령어를 쉽게 실행할 수 있음</a:t>
            </a:r>
            <a:endParaRPr lang="ko-KR" altLang="en-US" sz="1500" dirty="0"/>
          </a:p>
        </p:txBody>
      </p:sp>
      <p:sp>
        <p:nvSpPr>
          <p:cNvPr id="21" name="순서도: 추출 20"/>
          <p:cNvSpPr/>
          <p:nvPr/>
        </p:nvSpPr>
        <p:spPr>
          <a:xfrm rot="5400000">
            <a:off x="597158" y="2701256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장 </a:t>
            </a:r>
            <a:r>
              <a:rPr lang="ko-KR" altLang="en-US" dirty="0" err="1"/>
              <a:t>이클립스로</a:t>
            </a:r>
            <a:r>
              <a:rPr lang="ko-KR" altLang="en-US" dirty="0"/>
              <a:t> 시작하는 자바 첫걸음 </a:t>
            </a: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ko-KR" altLang="en-US" dirty="0"/>
              <a:t>장 자바 프로그래밍을 위한 변수와 </a:t>
            </a:r>
            <a:r>
              <a:rPr lang="ko-KR" altLang="en-US" dirty="0" err="1"/>
              <a:t>데이터형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/>
              <a:t>장 자바에서 사용하는 연산자 </a:t>
            </a:r>
            <a:r>
              <a:rPr lang="en-US" altLang="ko-KR" dirty="0"/>
              <a:t>&amp;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r>
              <a:rPr lang="en-US" altLang="ko-KR" dirty="0"/>
              <a:t>4</a:t>
            </a:r>
            <a:r>
              <a:rPr lang="ko-KR" altLang="en-US" dirty="0"/>
              <a:t>장 자바에서 사용하는 </a:t>
            </a:r>
            <a:r>
              <a:rPr lang="ko-KR" altLang="en-US" dirty="0" err="1"/>
              <a:t>조건문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 err="1" smtClean="0"/>
              <a:t>반복문</a:t>
            </a:r>
            <a:endParaRPr lang="en-US" altLang="ko-KR" dirty="0" smtClean="0"/>
          </a:p>
          <a:p>
            <a:r>
              <a:rPr lang="en-US" altLang="ko-KR" dirty="0"/>
              <a:t>5</a:t>
            </a:r>
            <a:r>
              <a:rPr lang="ko-KR" altLang="en-US" dirty="0"/>
              <a:t>장 객체 지향 프로그래밍의 시작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/>
              <a:t>6</a:t>
            </a:r>
            <a:r>
              <a:rPr lang="ko-KR" altLang="en-US" dirty="0"/>
              <a:t>장 객체 지향 프로그래밍</a:t>
            </a:r>
            <a:r>
              <a:rPr lang="en-US" altLang="ko-KR" dirty="0"/>
              <a:t>, </a:t>
            </a:r>
            <a:r>
              <a:rPr lang="ko-KR" altLang="en-US" dirty="0"/>
              <a:t>한 걸음 더</a:t>
            </a:r>
            <a:r>
              <a:rPr lang="en-US" altLang="ko-KR" dirty="0"/>
              <a:t>! </a:t>
            </a:r>
            <a:endParaRPr lang="en-US" altLang="ko-KR" dirty="0" smtClean="0"/>
          </a:p>
          <a:p>
            <a:r>
              <a:rPr lang="en-US" altLang="ko-KR" dirty="0"/>
              <a:t>7</a:t>
            </a:r>
            <a:r>
              <a:rPr lang="ko-KR" altLang="en-US" dirty="0"/>
              <a:t>장 자바의 자료구조 </a:t>
            </a:r>
            <a:r>
              <a:rPr lang="en-US" altLang="ko-KR" dirty="0"/>
              <a:t>: </a:t>
            </a:r>
            <a:r>
              <a:rPr lang="ko-KR" altLang="en-US" dirty="0"/>
              <a:t>배열과 컬렉션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/>
              <a:t>8</a:t>
            </a:r>
            <a:r>
              <a:rPr lang="ko-KR" altLang="en-US" dirty="0"/>
              <a:t>장 예외 상황을 처리하는 기술 </a:t>
            </a:r>
            <a:endParaRPr lang="en-US" altLang="ko-KR" dirty="0" smtClean="0"/>
          </a:p>
          <a:p>
            <a:r>
              <a:rPr lang="en-US" altLang="ko-KR" dirty="0"/>
              <a:t>9</a:t>
            </a:r>
            <a:r>
              <a:rPr lang="ko-KR" altLang="en-US" dirty="0"/>
              <a:t>장 협력해서 더 빠르게</a:t>
            </a:r>
            <a:r>
              <a:rPr lang="en-US" altLang="ko-KR" dirty="0"/>
              <a:t>! </a:t>
            </a:r>
            <a:r>
              <a:rPr lang="ko-KR" altLang="en-US" dirty="0"/>
              <a:t>멀티 </a:t>
            </a:r>
            <a:r>
              <a:rPr lang="ko-KR" altLang="en-US" dirty="0" err="1"/>
              <a:t>스레딩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en-US" altLang="ko-KR" dirty="0"/>
              <a:t>10</a:t>
            </a:r>
            <a:r>
              <a:rPr lang="ko-KR" altLang="en-US" dirty="0"/>
              <a:t>장 </a:t>
            </a:r>
            <a:r>
              <a:rPr lang="en-US" altLang="ko-KR" dirty="0"/>
              <a:t>JVM</a:t>
            </a:r>
            <a:r>
              <a:rPr lang="ko-KR" altLang="en-US" dirty="0"/>
              <a:t>의 핵심</a:t>
            </a:r>
            <a:r>
              <a:rPr lang="en-US" altLang="ko-KR" dirty="0"/>
              <a:t>, </a:t>
            </a:r>
            <a:r>
              <a:rPr lang="ko-KR" altLang="en-US" dirty="0"/>
              <a:t>자바 클래스 </a:t>
            </a:r>
            <a:r>
              <a:rPr lang="ko-KR" altLang="en-US" dirty="0" err="1"/>
              <a:t>로더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en-US" altLang="ko-KR" dirty="0"/>
              <a:t>11</a:t>
            </a:r>
            <a:r>
              <a:rPr lang="ko-KR" altLang="en-US" dirty="0"/>
              <a:t>장 동적인 프로그래밍을 위한 </a:t>
            </a:r>
            <a:r>
              <a:rPr lang="ko-KR" altLang="en-US" dirty="0" err="1"/>
              <a:t>리플렉션</a:t>
            </a:r>
            <a:r>
              <a:rPr lang="ko-KR" altLang="en-US" dirty="0"/>
              <a:t> 기법 </a:t>
            </a:r>
            <a:endParaRPr lang="en-US" altLang="ko-KR" dirty="0" smtClean="0"/>
          </a:p>
          <a:p>
            <a:r>
              <a:rPr lang="en-US" altLang="ko-KR" dirty="0"/>
              <a:t>12</a:t>
            </a:r>
            <a:r>
              <a:rPr lang="ko-KR" altLang="en-US" dirty="0"/>
              <a:t>장 </a:t>
            </a:r>
            <a:r>
              <a:rPr lang="ko-KR" altLang="en-US" dirty="0" err="1"/>
              <a:t>다형성을</a:t>
            </a:r>
            <a:r>
              <a:rPr lang="ko-KR" altLang="en-US" dirty="0"/>
              <a:t> 위한 </a:t>
            </a:r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ko-KR" altLang="en-US" dirty="0" smtClean="0"/>
              <a:t>기법</a:t>
            </a:r>
            <a:endParaRPr lang="en-US" altLang="ko-KR" dirty="0" smtClean="0"/>
          </a:p>
          <a:p>
            <a:r>
              <a:rPr lang="en-US" altLang="ko-KR" dirty="0"/>
              <a:t>13</a:t>
            </a:r>
            <a:r>
              <a:rPr lang="ko-KR" altLang="en-US" dirty="0"/>
              <a:t>장 </a:t>
            </a:r>
            <a:r>
              <a:rPr lang="en-US" altLang="ko-KR" dirty="0"/>
              <a:t>JDK</a:t>
            </a:r>
            <a:r>
              <a:rPr lang="ko-KR" altLang="en-US" dirty="0"/>
              <a:t>의 유용한 클래스들 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57200" y="3284984"/>
            <a:ext cx="764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997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Toshiba\Desktop\자바 이미지\첨부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1969" y="2112194"/>
            <a:ext cx="4268063" cy="3837086"/>
          </a:xfrm>
          <a:prstGeom prst="rect">
            <a:avLst/>
          </a:prstGeom>
          <a:noFill/>
        </p:spPr>
      </p:pic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24/50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/>
              <a:t>JDK </a:t>
            </a:r>
            <a:r>
              <a:rPr lang="ko-KR" altLang="en-US" sz="2800" b="1" dirty="0" smtClean="0"/>
              <a:t>설치하고 환경 변수 설정하기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편리한 개발 환경을 위한 환경 변수 설정</a:t>
            </a:r>
            <a:endParaRPr lang="ko-KR" altLang="en-US" sz="1700" b="1" dirty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5076056" y="2582902"/>
            <a:ext cx="288032" cy="307777"/>
            <a:chOff x="5427712" y="1980456"/>
            <a:chExt cx="288032" cy="307777"/>
          </a:xfrm>
        </p:grpSpPr>
        <p:sp>
          <p:nvSpPr>
            <p:cNvPr id="17" name="타원 16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1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5436096" y="2510894"/>
            <a:ext cx="3635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/>
              <a:t>제어판 → 모든 제어판 항목 →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시스템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고급 시스템 설정을 클릭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화면 하단의 </a:t>
            </a:r>
            <a:r>
              <a:rPr lang="en-US" altLang="ko-KR" sz="1500" dirty="0" smtClean="0"/>
              <a:t>&lt;</a:t>
            </a:r>
            <a:r>
              <a:rPr lang="ko-KR" altLang="en-US" sz="1500" dirty="0" smtClean="0"/>
              <a:t>환경 변수</a:t>
            </a:r>
            <a:r>
              <a:rPr lang="en-US" altLang="ko-KR" sz="1500" dirty="0" smtClean="0"/>
              <a:t>&gt; </a:t>
            </a:r>
            <a:r>
              <a:rPr lang="ko-KR" altLang="en-US" sz="1500" dirty="0" smtClean="0"/>
              <a:t>버튼을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클릭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환경 변수를 설정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설정 우선 순위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JAVA_HOME, Path, CLASS_PATH</a:t>
            </a:r>
            <a:endParaRPr lang="ko-KR" alt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25/50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/>
              <a:t>JDK </a:t>
            </a:r>
            <a:r>
              <a:rPr lang="ko-KR" altLang="en-US" sz="2800" b="1" dirty="0" smtClean="0"/>
              <a:t>설치하고 환경 변수 설정하기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편리한 개발 환경을 위한 환경 변수 설정</a:t>
            </a:r>
            <a:endParaRPr lang="ko-KR" altLang="en-US" sz="1700" b="1" dirty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 descr="C:\Users\Toshiba\Desktop\자바 이미지\첨부1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2060848"/>
            <a:ext cx="4399264" cy="3888432"/>
          </a:xfrm>
          <a:prstGeom prst="rect">
            <a:avLst/>
          </a:prstGeom>
          <a:noFill/>
        </p:spPr>
      </p:pic>
      <p:grpSp>
        <p:nvGrpSpPr>
          <p:cNvPr id="15" name="그룹 14"/>
          <p:cNvGrpSpPr/>
          <p:nvPr/>
        </p:nvGrpSpPr>
        <p:grpSpPr>
          <a:xfrm>
            <a:off x="5076056" y="2420888"/>
            <a:ext cx="288032" cy="307777"/>
            <a:chOff x="5427712" y="1980456"/>
            <a:chExt cx="288032" cy="307777"/>
          </a:xfrm>
        </p:grpSpPr>
        <p:sp>
          <p:nvSpPr>
            <p:cNvPr id="16" name="타원 15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2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5436096" y="2348880"/>
            <a:ext cx="3635896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/>
              <a:t>시스템 변수 </a:t>
            </a:r>
            <a:r>
              <a:rPr lang="en-US" altLang="ko-KR" sz="1500" dirty="0" smtClean="0"/>
              <a:t>&lt;</a:t>
            </a:r>
            <a:r>
              <a:rPr lang="ko-KR" altLang="en-US" sz="1500" dirty="0" smtClean="0"/>
              <a:t>새로 만들기</a:t>
            </a:r>
            <a:r>
              <a:rPr lang="en-US" altLang="ko-KR" sz="1500" dirty="0" smtClean="0"/>
              <a:t>&gt;</a:t>
            </a:r>
            <a:r>
              <a:rPr lang="ko-KR" altLang="en-US" sz="1500" dirty="0" smtClean="0"/>
              <a:t> 클릭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ko-KR" altLang="en-US" sz="1500" dirty="0" smtClean="0"/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다음과 같이 변수 이름과 변수 값 입력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en-US" altLang="ko-KR" sz="1500" b="1" dirty="0" smtClean="0">
              <a:solidFill>
                <a:srgbClr val="F8481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solidFill>
                  <a:srgbClr val="F84818"/>
                </a:solidFill>
              </a:rPr>
              <a:t>변수 이름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JAVA_HOME 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 err="1" smtClean="0">
                <a:solidFill>
                  <a:srgbClr val="F84818"/>
                </a:solidFill>
              </a:rPr>
              <a:t>변숫값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JDK</a:t>
            </a:r>
            <a:r>
              <a:rPr lang="ko-KR" altLang="en-US" sz="1500" dirty="0" smtClean="0"/>
              <a:t>가 설치된 경로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시스템 변수 목록 에 </a:t>
            </a:r>
            <a:r>
              <a:rPr lang="en-US" altLang="ko-KR" sz="1500" dirty="0" smtClean="0"/>
              <a:t>JAVA_HOME</a:t>
            </a:r>
            <a:r>
              <a:rPr lang="ko-KR" altLang="en-US" sz="1500" dirty="0" smtClean="0"/>
              <a:t>이라는 변수명이 생성된 것을 확인</a:t>
            </a:r>
            <a:endParaRPr lang="ko-KR" alt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26/50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/>
              <a:t>JDK </a:t>
            </a:r>
            <a:r>
              <a:rPr lang="ko-KR" altLang="en-US" sz="2800" b="1" dirty="0" smtClean="0"/>
              <a:t>설치하고 환경 변수 설정하기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편리한 개발 환경을 위한 환경 변수 설정</a:t>
            </a:r>
            <a:endParaRPr lang="ko-KR" altLang="en-US" sz="1700" b="1" dirty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 descr="C:\Users\Toshiba\Desktop\자바 이미지\첨부1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2060848"/>
            <a:ext cx="4320480" cy="3905994"/>
          </a:xfrm>
          <a:prstGeom prst="rect">
            <a:avLst/>
          </a:prstGeom>
          <a:noFill/>
        </p:spPr>
      </p:pic>
      <p:grpSp>
        <p:nvGrpSpPr>
          <p:cNvPr id="15" name="그룹 14"/>
          <p:cNvGrpSpPr/>
          <p:nvPr/>
        </p:nvGrpSpPr>
        <p:grpSpPr>
          <a:xfrm>
            <a:off x="5076056" y="2713127"/>
            <a:ext cx="268107" cy="307777"/>
            <a:chOff x="5427712" y="1980456"/>
            <a:chExt cx="288032" cy="307777"/>
          </a:xfrm>
        </p:grpSpPr>
        <p:sp>
          <p:nvSpPr>
            <p:cNvPr id="16" name="타원 15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3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5436096" y="2641119"/>
            <a:ext cx="3384376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/>
              <a:t>시스템 변수에서 </a:t>
            </a:r>
            <a:r>
              <a:rPr lang="en-US" altLang="ko-KR" sz="1500" dirty="0" smtClean="0"/>
              <a:t>Path </a:t>
            </a:r>
            <a:r>
              <a:rPr lang="ko-KR" altLang="en-US" sz="1500" dirty="0" smtClean="0"/>
              <a:t>클릭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ko-KR" altLang="en-US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&lt;</a:t>
            </a:r>
            <a:r>
              <a:rPr lang="ko-KR" altLang="en-US" sz="1500" dirty="0" smtClean="0"/>
              <a:t>편집</a:t>
            </a:r>
            <a:r>
              <a:rPr lang="en-US" altLang="ko-KR" sz="1500" dirty="0" smtClean="0"/>
              <a:t>&gt; </a:t>
            </a:r>
            <a:r>
              <a:rPr lang="ko-KR" altLang="en-US" sz="1500" dirty="0" smtClean="0"/>
              <a:t>버튼을 클릭하여 다음과 같은 내용을 기존에 입력된 값 뒤에 추가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solidFill>
                  <a:srgbClr val="F84818"/>
                </a:solidFill>
              </a:rPr>
              <a:t>변수 이름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Path 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 err="1" smtClean="0">
                <a:solidFill>
                  <a:srgbClr val="F84818"/>
                </a:solidFill>
              </a:rPr>
              <a:t>변숫값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;%JAVA_HOME%\bin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27/50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/>
              <a:t>JDK </a:t>
            </a:r>
            <a:r>
              <a:rPr lang="ko-KR" altLang="en-US" sz="2800" b="1" dirty="0" smtClean="0"/>
              <a:t>설치하고 환경 변수 설정하기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편리한 개발 환경을 위한 환경 변수 설정</a:t>
            </a:r>
            <a:endParaRPr lang="ko-KR" altLang="en-US" sz="1700" b="1" dirty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 descr="C:\Users\Toshiba\Desktop\자바 이미지\첨부1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600" y="2148061"/>
            <a:ext cx="7115175" cy="2505075"/>
          </a:xfrm>
          <a:prstGeom prst="rect">
            <a:avLst/>
          </a:prstGeom>
          <a:noFill/>
        </p:spPr>
      </p:pic>
      <p:grpSp>
        <p:nvGrpSpPr>
          <p:cNvPr id="15" name="그룹 14"/>
          <p:cNvGrpSpPr/>
          <p:nvPr/>
        </p:nvGrpSpPr>
        <p:grpSpPr>
          <a:xfrm>
            <a:off x="683568" y="4849415"/>
            <a:ext cx="284052" cy="307777"/>
            <a:chOff x="5427711" y="1980456"/>
            <a:chExt cx="305162" cy="307777"/>
          </a:xfrm>
        </p:grpSpPr>
        <p:sp>
          <p:nvSpPr>
            <p:cNvPr id="16" name="타원 15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27711" y="1980456"/>
              <a:ext cx="30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4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043608" y="4797152"/>
            <a:ext cx="7848872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/>
              <a:t>자바 환경 변수가 정상적으로 설정되었는지 확인하기 위해서 윈도우 커맨드 창을 실행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err="1" smtClean="0">
                <a:solidFill>
                  <a:srgbClr val="F84818"/>
                </a:solidFill>
              </a:rPr>
              <a:t>javac</a:t>
            </a:r>
            <a:r>
              <a:rPr lang="en-US" altLang="ko-KR" sz="1500" b="1" dirty="0" smtClean="0">
                <a:solidFill>
                  <a:srgbClr val="F84818"/>
                </a:solidFill>
              </a:rPr>
              <a:t> -version</a:t>
            </a:r>
            <a:r>
              <a:rPr lang="ko-KR" altLang="en-US" sz="1500" dirty="0" smtClean="0"/>
              <a:t>과 </a:t>
            </a:r>
            <a:r>
              <a:rPr lang="en-US" altLang="ko-KR" sz="1500" b="1" dirty="0" smtClean="0">
                <a:solidFill>
                  <a:srgbClr val="F84818"/>
                </a:solidFill>
              </a:rPr>
              <a:t>java -version </a:t>
            </a:r>
            <a:r>
              <a:rPr lang="ko-KR" altLang="en-US" sz="1500" dirty="0" smtClean="0"/>
              <a:t>명령어를 실행</a:t>
            </a:r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그림과 같은 화면이 출력된다면 성공적으로 </a:t>
            </a:r>
            <a:r>
              <a:rPr lang="en-US" altLang="ko-KR" sz="1500" dirty="0" smtClean="0"/>
              <a:t>Path </a:t>
            </a:r>
            <a:r>
              <a:rPr lang="ko-KR" altLang="en-US" sz="1500" dirty="0" smtClean="0"/>
              <a:t>변수가 설정된 것</a:t>
            </a:r>
            <a:endParaRPr lang="en-US" altLang="ko-KR" sz="15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28/50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/>
              <a:t>JDK </a:t>
            </a:r>
            <a:r>
              <a:rPr lang="ko-KR" altLang="en-US" sz="2800" b="1" dirty="0" smtClean="0"/>
              <a:t>설치하고 환경 변수 설정하기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편리한 개발 환경을 위한 환경 변수 설정</a:t>
            </a:r>
            <a:endParaRPr lang="ko-KR" altLang="en-US" sz="1700" b="1" dirty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 descr="C:\Users\Toshiba\Desktop\자바 이미지\첨부1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2060848"/>
            <a:ext cx="4376705" cy="3896335"/>
          </a:xfrm>
          <a:prstGeom prst="rect">
            <a:avLst/>
          </a:prstGeom>
          <a:noFill/>
        </p:spPr>
      </p:pic>
      <p:grpSp>
        <p:nvGrpSpPr>
          <p:cNvPr id="15" name="그룹 14"/>
          <p:cNvGrpSpPr/>
          <p:nvPr/>
        </p:nvGrpSpPr>
        <p:grpSpPr>
          <a:xfrm>
            <a:off x="5148064" y="3068960"/>
            <a:ext cx="284052" cy="307777"/>
            <a:chOff x="5427712" y="1980456"/>
            <a:chExt cx="305162" cy="307777"/>
          </a:xfrm>
        </p:grpSpPr>
        <p:sp>
          <p:nvSpPr>
            <p:cNvPr id="16" name="타원 15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27712" y="1980456"/>
              <a:ext cx="30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5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5508104" y="2996952"/>
            <a:ext cx="3456384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/>
              <a:t>2</a:t>
            </a:r>
            <a:r>
              <a:rPr lang="ko-KR" altLang="en-US" sz="1500" dirty="0" smtClean="0"/>
              <a:t>번의 </a:t>
            </a:r>
            <a:r>
              <a:rPr lang="en-US" altLang="ko-KR" sz="1500" dirty="0" smtClean="0"/>
              <a:t>JAVA_HOME</a:t>
            </a:r>
            <a:r>
              <a:rPr lang="ko-KR" altLang="en-US" sz="1500" dirty="0" smtClean="0"/>
              <a:t>을 추가한 방법과 같은 방식으로 다음 내용을 추가 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ko-KR" altLang="en-US" sz="1500" dirty="0" smtClean="0"/>
          </a:p>
          <a:p>
            <a:pPr>
              <a:lnSpc>
                <a:spcPct val="150000"/>
              </a:lnSpc>
            </a:pPr>
            <a:r>
              <a:rPr lang="ko-KR" altLang="en-US" sz="1500" b="1" dirty="0" smtClean="0">
                <a:solidFill>
                  <a:srgbClr val="F84818"/>
                </a:solidFill>
              </a:rPr>
              <a:t>변수 이름</a:t>
            </a:r>
            <a:r>
              <a:rPr lang="en-US" altLang="ko-KR" sz="1500" dirty="0" smtClean="0"/>
              <a:t> CLASSPATH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 err="1" smtClean="0">
                <a:solidFill>
                  <a:srgbClr val="F84818"/>
                </a:solidFill>
              </a:rPr>
              <a:t>변숫값</a:t>
            </a:r>
            <a:r>
              <a:rPr lang="en-US" altLang="ko-KR" sz="1500" dirty="0" smtClean="0"/>
              <a:t> %JAVA_HOME%\lib\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29/50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/>
              <a:t>JDK </a:t>
            </a:r>
            <a:r>
              <a:rPr lang="ko-KR" altLang="en-US" sz="2800" b="1" dirty="0" smtClean="0"/>
              <a:t>설치하고 환경 변수 설정하기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편리한 개발 환경을 위한 환경 변수 설정</a:t>
            </a:r>
            <a:endParaRPr lang="ko-KR" altLang="en-US" sz="1700" b="1" dirty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2" name="Picture 2" descr="C:\Users\Toshiba\Desktop\자바 이미지\첨부1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2261794"/>
            <a:ext cx="6912768" cy="2607366"/>
          </a:xfrm>
          <a:prstGeom prst="rect">
            <a:avLst/>
          </a:prstGeom>
          <a:noFill/>
        </p:spPr>
      </p:pic>
      <p:grpSp>
        <p:nvGrpSpPr>
          <p:cNvPr id="15" name="그룹 14"/>
          <p:cNvGrpSpPr/>
          <p:nvPr/>
        </p:nvGrpSpPr>
        <p:grpSpPr>
          <a:xfrm>
            <a:off x="1043607" y="5072697"/>
            <a:ext cx="284052" cy="307777"/>
            <a:chOff x="5427710" y="1980456"/>
            <a:chExt cx="305162" cy="307777"/>
          </a:xfrm>
        </p:grpSpPr>
        <p:sp>
          <p:nvSpPr>
            <p:cNvPr id="16" name="타원 15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27710" y="1980456"/>
              <a:ext cx="30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6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403648" y="5020434"/>
            <a:ext cx="784887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/>
              <a:t>CLASSPATH </a:t>
            </a:r>
            <a:r>
              <a:rPr lang="ko-KR" altLang="en-US" sz="1500" dirty="0" smtClean="0"/>
              <a:t>변수가 설정된 것을 확인하기 위해서 다음과 같은 명령어를 실행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84818"/>
                </a:solidFill>
              </a:rPr>
              <a:t>echo %CLASS PATH%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30/50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600" b="1" dirty="0" smtClean="0"/>
              <a:t>프로그래밍의 시작</a:t>
            </a:r>
            <a:r>
              <a:rPr lang="en-US" altLang="ko-KR" sz="2600" b="1" dirty="0" smtClean="0"/>
              <a:t>, Hello World </a:t>
            </a:r>
            <a:r>
              <a:rPr lang="ko-KR" altLang="en-US" sz="2600" b="1" dirty="0" smtClean="0"/>
              <a:t>예제를 만들어 보자</a:t>
            </a:r>
            <a:endParaRPr lang="ko-KR" altLang="en-US" sz="26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6386" name="Picture 2" descr="C:\Users\Toshiba\Desktop\자바 이미지\첨부1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9517" y="1552178"/>
            <a:ext cx="6856859" cy="2966641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720080" y="4509120"/>
            <a:ext cx="83164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/>
              <a:t>자바에서 문장의 종료는 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세미콜론</a:t>
            </a:r>
            <a:r>
              <a:rPr lang="en-US" altLang="ko-KR" sz="1500" b="1" dirty="0" smtClean="0">
                <a:solidFill>
                  <a:srgbClr val="F84818"/>
                </a:solidFill>
              </a:rPr>
              <a:t>(;)</a:t>
            </a:r>
            <a:r>
              <a:rPr lang="ko-KR" altLang="en-US" sz="1500" dirty="0" smtClean="0"/>
              <a:t>으로 표시한다</a:t>
            </a:r>
            <a:r>
              <a:rPr lang="en-US" altLang="ko-KR" sz="15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자바에서 영역 표시는 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중괄호</a:t>
            </a:r>
            <a:r>
              <a:rPr lang="ko-KR" altLang="en-US" sz="1500" dirty="0" smtClean="0"/>
              <a:t>를 사용한다</a:t>
            </a:r>
            <a:r>
              <a:rPr lang="en-US" altLang="ko-KR" sz="1500" dirty="0" smtClean="0"/>
              <a:t>. </a:t>
            </a:r>
            <a:r>
              <a:rPr lang="ko-KR" altLang="en-US" sz="1500" dirty="0" smtClean="0"/>
              <a:t>중괄호의 시작과 끝은 반드시 쌍으로 존재해야 한다</a:t>
            </a:r>
            <a:r>
              <a:rPr lang="en-US" altLang="ko-KR" sz="15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자바는 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대소문자를 구분</a:t>
            </a:r>
            <a:r>
              <a:rPr lang="ko-KR" altLang="en-US" sz="1500" dirty="0" smtClean="0"/>
              <a:t>한다</a:t>
            </a:r>
            <a:r>
              <a:rPr lang="en-US" altLang="ko-KR" sz="15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자바에서 소스의 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클래스 이름</a:t>
            </a:r>
            <a:r>
              <a:rPr lang="en-US" altLang="ko-KR" sz="1500" b="1" dirty="0" smtClean="0">
                <a:solidFill>
                  <a:srgbClr val="F84818"/>
                </a:solidFill>
              </a:rPr>
              <a:t>(</a:t>
            </a:r>
            <a:r>
              <a:rPr lang="en-US" altLang="ko-KR" sz="1500" b="1" dirty="0" err="1" smtClean="0">
                <a:solidFill>
                  <a:srgbClr val="F84818"/>
                </a:solidFill>
              </a:rPr>
              <a:t>HelloWorld</a:t>
            </a:r>
            <a:r>
              <a:rPr lang="en-US" altLang="ko-KR" sz="1500" b="1" dirty="0" smtClean="0">
                <a:solidFill>
                  <a:srgbClr val="F84818"/>
                </a:solidFill>
              </a:rPr>
              <a:t>)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과 ‘</a:t>
            </a:r>
            <a:r>
              <a:rPr lang="en-US" altLang="ko-KR" sz="1500" b="1" dirty="0" smtClean="0">
                <a:solidFill>
                  <a:srgbClr val="F84818"/>
                </a:solidFill>
              </a:rPr>
              <a:t>java’ 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파일의 이름은 반드시 같아야</a:t>
            </a:r>
            <a:r>
              <a:rPr lang="ko-KR" altLang="en-US" sz="1500" dirty="0" smtClean="0"/>
              <a:t> 한다</a:t>
            </a:r>
            <a:r>
              <a:rPr lang="en-US" altLang="ko-KR" sz="1500" dirty="0" smtClean="0"/>
              <a:t>. </a:t>
            </a:r>
            <a:endParaRPr lang="ko-KR" altLang="en-US" sz="15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395536" y="4573668"/>
            <a:ext cx="288032" cy="307777"/>
            <a:chOff x="5427712" y="1980456"/>
            <a:chExt cx="288032" cy="307777"/>
          </a:xfrm>
        </p:grpSpPr>
        <p:sp>
          <p:nvSpPr>
            <p:cNvPr id="16" name="타원 15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1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95536" y="4933708"/>
            <a:ext cx="288032" cy="307777"/>
            <a:chOff x="6588224" y="2492896"/>
            <a:chExt cx="288032" cy="307777"/>
          </a:xfrm>
        </p:grpSpPr>
        <p:sp>
          <p:nvSpPr>
            <p:cNvPr id="19" name="타원 18"/>
            <p:cNvSpPr/>
            <p:nvPr/>
          </p:nvSpPr>
          <p:spPr>
            <a:xfrm>
              <a:off x="6588224" y="249289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88224" y="249289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2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95536" y="5274003"/>
            <a:ext cx="288032" cy="307777"/>
            <a:chOff x="6084168" y="1825079"/>
            <a:chExt cx="288032" cy="307777"/>
          </a:xfrm>
        </p:grpSpPr>
        <p:sp>
          <p:nvSpPr>
            <p:cNvPr id="23" name="타원 22"/>
            <p:cNvSpPr/>
            <p:nvPr/>
          </p:nvSpPr>
          <p:spPr>
            <a:xfrm>
              <a:off x="6084168" y="1844824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84168" y="182507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3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95536" y="5634043"/>
            <a:ext cx="288032" cy="307777"/>
            <a:chOff x="5004048" y="2636912"/>
            <a:chExt cx="288032" cy="307777"/>
          </a:xfrm>
        </p:grpSpPr>
        <p:sp>
          <p:nvSpPr>
            <p:cNvPr id="26" name="타원 25"/>
            <p:cNvSpPr/>
            <p:nvPr/>
          </p:nvSpPr>
          <p:spPr>
            <a:xfrm>
              <a:off x="5004048" y="2656657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04048" y="263691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4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31/50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600" b="1" dirty="0" smtClean="0"/>
              <a:t>프로그래밍의 시작</a:t>
            </a:r>
            <a:r>
              <a:rPr lang="en-US" altLang="ko-KR" sz="2600" b="1" dirty="0" smtClean="0"/>
              <a:t>, Hello World </a:t>
            </a:r>
            <a:r>
              <a:rPr lang="ko-KR" altLang="en-US" sz="2600" b="1" dirty="0" smtClean="0"/>
              <a:t>예제를 만들어 보자</a:t>
            </a:r>
            <a:endParaRPr lang="ko-KR" altLang="en-US" sz="26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700" b="1" dirty="0" smtClean="0"/>
              <a:t>HelloWorld.java </a:t>
            </a:r>
            <a:r>
              <a:rPr lang="ko-KR" altLang="en-US" sz="1700" b="1" dirty="0" smtClean="0"/>
              <a:t>실행하기</a:t>
            </a:r>
            <a:endParaRPr lang="ko-KR" altLang="en-US" sz="1700" b="1" dirty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2348880"/>
            <a:ext cx="5065535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6012160" y="2305458"/>
            <a:ext cx="2952328" cy="342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/>
              <a:t>F:/exec </a:t>
            </a:r>
            <a:r>
              <a:rPr lang="ko-KR" altLang="en-US" sz="1400" dirty="0" smtClean="0"/>
              <a:t>폴더를 만들고 그곳에 ‘</a:t>
            </a:r>
            <a:r>
              <a:rPr lang="en-US" altLang="ko-KR" sz="1400" dirty="0" smtClean="0"/>
              <a:t>HelloWorld.java</a:t>
            </a:r>
            <a:r>
              <a:rPr lang="ko-KR" altLang="en-US" sz="1400" dirty="0" smtClean="0"/>
              <a:t>’ 파일을 저장</a:t>
            </a:r>
          </a:p>
          <a:p>
            <a:pPr>
              <a:lnSpc>
                <a:spcPct val="120000"/>
              </a:lnSpc>
            </a:pPr>
            <a:endParaRPr lang="en-US" altLang="ko-KR" sz="1400" dirty="0" smtClean="0"/>
          </a:p>
          <a:p>
            <a:pPr>
              <a:lnSpc>
                <a:spcPct val="120000"/>
              </a:lnSpc>
            </a:pPr>
            <a:r>
              <a:rPr lang="ko-KR" altLang="en-US" sz="1400" dirty="0" smtClean="0"/>
              <a:t>‘</a:t>
            </a:r>
            <a:r>
              <a:rPr lang="en-US" altLang="ko-KR" sz="1400" dirty="0" smtClean="0"/>
              <a:t>HelloWorld.java’ </a:t>
            </a:r>
            <a:r>
              <a:rPr lang="ko-KR" altLang="en-US" sz="1400" dirty="0" smtClean="0"/>
              <a:t>파일이 저장된</a:t>
            </a:r>
            <a:endParaRPr lang="en-US" altLang="ko-KR" sz="1400" dirty="0" smtClean="0"/>
          </a:p>
          <a:p>
            <a:pPr>
              <a:lnSpc>
                <a:spcPct val="120000"/>
              </a:lnSpc>
            </a:pPr>
            <a:r>
              <a:rPr lang="ko-KR" altLang="en-US" sz="1400" dirty="0" err="1" smtClean="0"/>
              <a:t>디렉토리에서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javac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명령어를 사용 ‘</a:t>
            </a:r>
            <a:r>
              <a:rPr lang="en-US" altLang="ko-KR" sz="1400" dirty="0" smtClean="0"/>
              <a:t>HelloWorld.java’</a:t>
            </a:r>
            <a:r>
              <a:rPr lang="ko-KR" altLang="en-US" sz="1400" dirty="0" smtClean="0"/>
              <a:t>를 컴파일</a:t>
            </a:r>
            <a:endParaRPr lang="en-US" altLang="ko-KR" sz="1400" dirty="0" smtClean="0"/>
          </a:p>
          <a:p>
            <a:pPr>
              <a:lnSpc>
                <a:spcPct val="120000"/>
              </a:lnSpc>
            </a:pPr>
            <a:endParaRPr lang="en-US" altLang="ko-KR" sz="1400" dirty="0" smtClean="0"/>
          </a:p>
          <a:p>
            <a:pPr>
              <a:lnSpc>
                <a:spcPct val="120000"/>
              </a:lnSpc>
            </a:pPr>
            <a:r>
              <a:rPr lang="en-US" altLang="ko-KR" sz="1400" dirty="0" smtClean="0"/>
              <a:t>dir </a:t>
            </a:r>
            <a:r>
              <a:rPr lang="ko-KR" altLang="en-US" sz="1400" dirty="0" smtClean="0"/>
              <a:t>명령어로 현재 </a:t>
            </a:r>
            <a:r>
              <a:rPr lang="ko-KR" altLang="en-US" sz="1400" dirty="0" err="1" smtClean="0"/>
              <a:t>디렉토리에</a:t>
            </a:r>
            <a:r>
              <a:rPr lang="ko-KR" altLang="en-US" sz="1400" dirty="0" smtClean="0"/>
              <a:t> 있는 파일을 출력 </a:t>
            </a:r>
            <a:r>
              <a:rPr lang="en-US" altLang="ko-KR" sz="1400" dirty="0" smtClean="0"/>
              <a:t>‘</a:t>
            </a:r>
            <a:r>
              <a:rPr lang="en-US" altLang="ko-KR" sz="1400" dirty="0" err="1" smtClean="0"/>
              <a:t>HelloWorld.class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라는 파일이 생성되었음을 확인</a:t>
            </a:r>
            <a:endParaRPr lang="en-US" altLang="ko-KR" sz="1400" dirty="0" smtClean="0"/>
          </a:p>
          <a:p>
            <a:pPr>
              <a:lnSpc>
                <a:spcPct val="120000"/>
              </a:lnSpc>
            </a:pPr>
            <a:endParaRPr lang="en-US" altLang="ko-KR" sz="1400" dirty="0" smtClean="0"/>
          </a:p>
          <a:p>
            <a:pPr>
              <a:lnSpc>
                <a:spcPct val="120000"/>
              </a:lnSpc>
            </a:pPr>
            <a:r>
              <a:rPr lang="en-US" altLang="ko-KR" sz="1400" dirty="0" smtClean="0"/>
              <a:t>java </a:t>
            </a:r>
            <a:r>
              <a:rPr lang="ko-KR" altLang="en-US" sz="1400" dirty="0" smtClean="0"/>
              <a:t>명령어를 사용해서 </a:t>
            </a:r>
            <a:r>
              <a:rPr lang="ko-KR" altLang="en-US" sz="1400" dirty="0" err="1" smtClean="0"/>
              <a:t>컴파일된</a:t>
            </a:r>
            <a:r>
              <a:rPr lang="ko-KR" altLang="en-US" sz="1400" dirty="0" smtClean="0"/>
              <a:t> 파일을 실행</a:t>
            </a:r>
            <a:endParaRPr lang="ko-KR" altLang="en-US" sz="14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652120" y="2329135"/>
            <a:ext cx="288032" cy="307777"/>
            <a:chOff x="5427712" y="1980456"/>
            <a:chExt cx="288032" cy="307777"/>
          </a:xfrm>
        </p:grpSpPr>
        <p:sp>
          <p:nvSpPr>
            <p:cNvPr id="17" name="타원 16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1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652120" y="3121223"/>
            <a:ext cx="288032" cy="307777"/>
            <a:chOff x="6588224" y="2492896"/>
            <a:chExt cx="288032" cy="307777"/>
          </a:xfrm>
        </p:grpSpPr>
        <p:sp>
          <p:nvSpPr>
            <p:cNvPr id="21" name="타원 20"/>
            <p:cNvSpPr/>
            <p:nvPr/>
          </p:nvSpPr>
          <p:spPr>
            <a:xfrm>
              <a:off x="6588224" y="249289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88224" y="249289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2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652120" y="4077072"/>
            <a:ext cx="288032" cy="307777"/>
            <a:chOff x="6084168" y="1825079"/>
            <a:chExt cx="288032" cy="307777"/>
          </a:xfrm>
        </p:grpSpPr>
        <p:sp>
          <p:nvSpPr>
            <p:cNvPr id="24" name="타원 23"/>
            <p:cNvSpPr/>
            <p:nvPr/>
          </p:nvSpPr>
          <p:spPr>
            <a:xfrm>
              <a:off x="6084168" y="1844824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84168" y="182507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3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652120" y="5137447"/>
            <a:ext cx="288032" cy="307777"/>
            <a:chOff x="5004048" y="2636912"/>
            <a:chExt cx="288032" cy="307777"/>
          </a:xfrm>
        </p:grpSpPr>
        <p:sp>
          <p:nvSpPr>
            <p:cNvPr id="27" name="타원 26"/>
            <p:cNvSpPr/>
            <p:nvPr/>
          </p:nvSpPr>
          <p:spPr>
            <a:xfrm>
              <a:off x="5004048" y="2656657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04048" y="263691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4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32/50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600" b="1" dirty="0" smtClean="0"/>
              <a:t>프로그래밍의 시작</a:t>
            </a:r>
            <a:r>
              <a:rPr lang="en-US" altLang="ko-KR" sz="2600" b="1" dirty="0" smtClean="0"/>
              <a:t>, Hello World </a:t>
            </a:r>
            <a:r>
              <a:rPr lang="ko-KR" altLang="en-US" sz="2600" b="1" dirty="0" smtClean="0"/>
              <a:t>예제를 만들어 보자</a:t>
            </a:r>
            <a:endParaRPr lang="ko-KR" altLang="en-US" sz="26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700" b="1" dirty="0" smtClean="0"/>
              <a:t>HelloWorld.java </a:t>
            </a:r>
            <a:r>
              <a:rPr lang="ko-KR" altLang="en-US" sz="1700" b="1" dirty="0" smtClean="0"/>
              <a:t>실행하기</a:t>
            </a:r>
            <a:endParaRPr lang="ko-KR" altLang="en-US" sz="1700" b="1" dirty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55576" y="2167696"/>
            <a:ext cx="79928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 smtClean="0">
                <a:solidFill>
                  <a:srgbClr val="F84818"/>
                </a:solidFill>
              </a:rPr>
              <a:t>컴파일이란</a:t>
            </a:r>
            <a:r>
              <a:rPr lang="en-US" altLang="ko-KR" sz="1500" b="1" dirty="0" smtClean="0">
                <a:solidFill>
                  <a:srgbClr val="F84818"/>
                </a:solidFill>
              </a:rPr>
              <a:t>?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 </a:t>
            </a:r>
            <a:r>
              <a:rPr lang="ko-KR" altLang="en-US" sz="1500" dirty="0" smtClean="0"/>
              <a:t>사람이 읽을 수 있는 형태의 코드</a:t>
            </a:r>
            <a:r>
              <a:rPr lang="en-US" altLang="ko-KR" sz="1500" dirty="0" smtClean="0"/>
              <a:t>( java </a:t>
            </a:r>
            <a:r>
              <a:rPr lang="ko-KR" altLang="en-US" sz="1500" dirty="0" smtClean="0"/>
              <a:t>파일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를 컴퓨터가 읽을 수 있는 기계어 형태의 코드</a:t>
            </a:r>
            <a:r>
              <a:rPr lang="en-US" altLang="ko-KR" sz="1500" dirty="0" smtClean="0"/>
              <a:t>( class </a:t>
            </a:r>
            <a:r>
              <a:rPr lang="ko-KR" altLang="en-US" sz="1500" dirty="0" smtClean="0"/>
              <a:t>파일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로 변환하는 것</a:t>
            </a:r>
            <a:endParaRPr lang="en-US" altLang="ko-KR" sz="1500" dirty="0" smtClean="0"/>
          </a:p>
          <a:p>
            <a:endParaRPr lang="ko-KR" altLang="en-US" sz="1500" dirty="0" smtClean="0"/>
          </a:p>
          <a:p>
            <a:r>
              <a:rPr lang="ko-KR" altLang="en-US" sz="1500" dirty="0" smtClean="0"/>
              <a:t>자바에서는 컴파일 과정을 거치면 </a:t>
            </a:r>
            <a:r>
              <a:rPr lang="en-US" altLang="ko-KR" sz="1500" dirty="0" smtClean="0"/>
              <a:t>JVM</a:t>
            </a:r>
            <a:r>
              <a:rPr lang="ko-KR" altLang="en-US" sz="1500" dirty="0" smtClean="0"/>
              <a:t>이 읽을 수 있는 바이너리 코드로 변환 </a:t>
            </a:r>
          </a:p>
          <a:p>
            <a:endParaRPr lang="en-US" altLang="ko-KR" sz="1500" dirty="0" smtClean="0"/>
          </a:p>
          <a:p>
            <a:r>
              <a:rPr lang="ko-KR" altLang="en-US" sz="1500" dirty="0" smtClean="0"/>
              <a:t>변환된 ‘</a:t>
            </a:r>
            <a:r>
              <a:rPr lang="en-US" altLang="ko-KR" sz="1500" dirty="0" smtClean="0"/>
              <a:t>.class</a:t>
            </a:r>
            <a:r>
              <a:rPr lang="ko-KR" altLang="en-US" sz="1500" dirty="0" smtClean="0"/>
              <a:t>’ 파일은 바이너리 파일 혹은 바이트 코드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클래스 파일 등의 이름으로 불림</a:t>
            </a:r>
            <a:endParaRPr lang="ko-KR" altLang="en-US" sz="1500" dirty="0"/>
          </a:p>
        </p:txBody>
      </p:sp>
      <p:pic>
        <p:nvPicPr>
          <p:cNvPr id="18434" name="Picture 2" descr="C:\Users\Toshiba\Desktop\자바 이미지\첨부1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3608" y="3896596"/>
            <a:ext cx="7128792" cy="1764652"/>
          </a:xfrm>
          <a:prstGeom prst="rect">
            <a:avLst/>
          </a:prstGeom>
          <a:noFill/>
        </p:spPr>
      </p:pic>
      <p:sp>
        <p:nvSpPr>
          <p:cNvPr id="16" name="순서도: 추출 15"/>
          <p:cNvSpPr/>
          <p:nvPr/>
        </p:nvSpPr>
        <p:spPr>
          <a:xfrm rot="5400000">
            <a:off x="525150" y="2254106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/>
          <p:cNvSpPr/>
          <p:nvPr/>
        </p:nvSpPr>
        <p:spPr>
          <a:xfrm>
            <a:off x="2987824" y="5744289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167336" y="5672281"/>
            <a:ext cx="3996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1-15 </a:t>
            </a:r>
            <a:r>
              <a:rPr lang="en-US" altLang="ko-KR" sz="1200" dirty="0" err="1" smtClean="0"/>
              <a:t>HelloWorld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컴파일 및 실행 과정</a:t>
            </a:r>
            <a:endParaRPr lang="ko-KR" altLang="en-US" sz="1200" b="1" dirty="0"/>
          </a:p>
        </p:txBody>
      </p:sp>
      <p:sp>
        <p:nvSpPr>
          <p:cNvPr id="19" name="순서도: 추출 18"/>
          <p:cNvSpPr/>
          <p:nvPr/>
        </p:nvSpPr>
        <p:spPr>
          <a:xfrm rot="5400000">
            <a:off x="525150" y="3371394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추출 20"/>
          <p:cNvSpPr/>
          <p:nvPr/>
        </p:nvSpPr>
        <p:spPr>
          <a:xfrm rot="5400000">
            <a:off x="525150" y="2910543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33/50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600" b="1" dirty="0" smtClean="0"/>
              <a:t>프로그래밍의 시작</a:t>
            </a:r>
            <a:r>
              <a:rPr lang="en-US" altLang="ko-KR" sz="2600" b="1" dirty="0" smtClean="0"/>
              <a:t>, Hello World </a:t>
            </a:r>
            <a:r>
              <a:rPr lang="ko-KR" altLang="en-US" sz="2600" b="1" dirty="0" smtClean="0"/>
              <a:t>예제를 만들어 보자</a:t>
            </a:r>
            <a:endParaRPr lang="ko-KR" altLang="en-US" sz="26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동작 원리 분석</a:t>
            </a:r>
            <a:endParaRPr lang="ko-KR" altLang="en-US" sz="1700" b="1" dirty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58" name="Picture 2" descr="C:\Users\Toshiba\Desktop\자바 이미지\첨부1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1640" y="2420888"/>
            <a:ext cx="6624736" cy="1138923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899592" y="4005064"/>
            <a:ext cx="799288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/>
              <a:t>자바 실행 명령어로 클래스 파일을 구동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JVM</a:t>
            </a:r>
            <a:r>
              <a:rPr lang="ko-KR" altLang="en-US" sz="1500" dirty="0" smtClean="0"/>
              <a:t>이 기동하여 클래스 파일</a:t>
            </a:r>
            <a:r>
              <a:rPr lang="en-US" altLang="ko-KR" sz="1500" dirty="0" smtClean="0"/>
              <a:t>(</a:t>
            </a:r>
            <a:r>
              <a:rPr lang="en-US" altLang="ko-KR" sz="1500" dirty="0" err="1" smtClean="0"/>
              <a:t>HelloWorld.class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을 실행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ko-KR" altLang="en-US" sz="1500" dirty="0" smtClean="0"/>
              <a:t>이때 </a:t>
            </a:r>
            <a:r>
              <a:rPr lang="en-US" altLang="ko-KR" sz="1500" dirty="0" smtClean="0"/>
              <a:t>JVM</a:t>
            </a:r>
            <a:r>
              <a:rPr lang="ko-KR" altLang="en-US" sz="1500" dirty="0" smtClean="0"/>
              <a:t>은 우선적으로 실행된 클래스 파일의 </a:t>
            </a:r>
            <a:r>
              <a:rPr lang="en-US" altLang="ko-KR" sz="1500" dirty="0" smtClean="0"/>
              <a:t>public static void main </a:t>
            </a:r>
            <a:r>
              <a:rPr lang="ko-KR" altLang="en-US" sz="1500" dirty="0" smtClean="0"/>
              <a:t>함수를 찾아서 실행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welcome to Java world</a:t>
            </a:r>
            <a:r>
              <a:rPr lang="ko-KR" altLang="en-US" sz="1500" dirty="0" smtClean="0"/>
              <a:t>를 인자</a:t>
            </a:r>
            <a:r>
              <a:rPr lang="en-US" altLang="ko-KR" sz="1500" dirty="0" smtClean="0"/>
              <a:t>(Argument)</a:t>
            </a:r>
            <a:r>
              <a:rPr lang="ko-KR" altLang="en-US" sz="1500" dirty="0" smtClean="0"/>
              <a:t>로서 </a:t>
            </a:r>
            <a:r>
              <a:rPr lang="en-US" altLang="ko-KR" sz="1500" dirty="0" smtClean="0"/>
              <a:t>main </a:t>
            </a:r>
            <a:r>
              <a:rPr lang="ko-KR" altLang="en-US" sz="1500" dirty="0" smtClean="0"/>
              <a:t>함수에 넘김</a:t>
            </a:r>
            <a:endParaRPr lang="ko-KR" altLang="en-US" sz="15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39552" y="4005064"/>
            <a:ext cx="288032" cy="307777"/>
            <a:chOff x="5427712" y="1980456"/>
            <a:chExt cx="288032" cy="307777"/>
          </a:xfrm>
        </p:grpSpPr>
        <p:sp>
          <p:nvSpPr>
            <p:cNvPr id="17" name="타원 16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1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39552" y="4437112"/>
            <a:ext cx="288032" cy="307777"/>
            <a:chOff x="6588224" y="2492896"/>
            <a:chExt cx="288032" cy="307777"/>
          </a:xfrm>
        </p:grpSpPr>
        <p:sp>
          <p:nvSpPr>
            <p:cNvPr id="21" name="타원 20"/>
            <p:cNvSpPr/>
            <p:nvPr/>
          </p:nvSpPr>
          <p:spPr>
            <a:xfrm>
              <a:off x="6588224" y="249289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88224" y="249289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2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39552" y="4921423"/>
            <a:ext cx="288032" cy="307777"/>
            <a:chOff x="6084168" y="1825079"/>
            <a:chExt cx="288032" cy="307777"/>
          </a:xfrm>
        </p:grpSpPr>
        <p:sp>
          <p:nvSpPr>
            <p:cNvPr id="24" name="타원 23"/>
            <p:cNvSpPr/>
            <p:nvPr/>
          </p:nvSpPr>
          <p:spPr>
            <a:xfrm>
              <a:off x="6084168" y="1844824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84168" y="182507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3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39552" y="5373216"/>
            <a:ext cx="288032" cy="307777"/>
            <a:chOff x="5004048" y="2636912"/>
            <a:chExt cx="288032" cy="307777"/>
          </a:xfrm>
        </p:grpSpPr>
        <p:sp>
          <p:nvSpPr>
            <p:cNvPr id="27" name="타원 26"/>
            <p:cNvSpPr/>
            <p:nvPr/>
          </p:nvSpPr>
          <p:spPr>
            <a:xfrm>
              <a:off x="5004048" y="2656657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04048" y="263691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4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14</a:t>
            </a:r>
            <a:r>
              <a:rPr lang="ko-KR" altLang="en-US" sz="2400" dirty="0"/>
              <a:t>장 실무 자바 개발에 앞서 꼭 알아야 할 내용 </a:t>
            </a:r>
            <a:endParaRPr lang="en-US" altLang="ko-KR" sz="2400" dirty="0" smtClean="0"/>
          </a:p>
          <a:p>
            <a:r>
              <a:rPr lang="en-US" altLang="ko-KR" sz="2400" dirty="0"/>
              <a:t>15</a:t>
            </a:r>
            <a:r>
              <a:rPr lang="ko-KR" altLang="en-US" sz="2400" dirty="0"/>
              <a:t>장 디버깅의 핵심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로깅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r>
              <a:rPr lang="en-US" altLang="ko-KR" sz="2400" dirty="0"/>
              <a:t>16</a:t>
            </a:r>
            <a:r>
              <a:rPr lang="ko-KR" altLang="en-US" sz="2400" dirty="0"/>
              <a:t>장 </a:t>
            </a:r>
            <a:r>
              <a:rPr lang="ko-KR" altLang="en-US" sz="2400" dirty="0" err="1"/>
              <a:t>이메일</a:t>
            </a:r>
            <a:r>
              <a:rPr lang="ko-KR" altLang="en-US" sz="2400" dirty="0"/>
              <a:t> 전송을 위한 </a:t>
            </a:r>
            <a:r>
              <a:rPr lang="en-US" altLang="ko-KR" sz="2400" dirty="0" err="1"/>
              <a:t>CommonsEmail</a:t>
            </a:r>
            <a:r>
              <a:rPr lang="en-US" altLang="ko-KR" sz="2400" dirty="0"/>
              <a:t> </a:t>
            </a:r>
            <a:r>
              <a:rPr lang="ko-KR" altLang="en-US" sz="2400" dirty="0"/>
              <a:t>컴포넌트 </a:t>
            </a:r>
            <a:endParaRPr lang="en-US" altLang="ko-KR" sz="2400" dirty="0" smtClean="0"/>
          </a:p>
          <a:p>
            <a:r>
              <a:rPr lang="en-US" altLang="ko-KR" sz="2400" dirty="0"/>
              <a:t>17</a:t>
            </a:r>
            <a:r>
              <a:rPr lang="ko-KR" altLang="en-US" sz="2400" dirty="0"/>
              <a:t>장 입출력 담당 </a:t>
            </a:r>
            <a:r>
              <a:rPr lang="en-US" altLang="ko-KR" sz="2400" dirty="0"/>
              <a:t>Java Io </a:t>
            </a:r>
            <a:r>
              <a:rPr lang="en-US" altLang="ko-KR" sz="2400" dirty="0" smtClean="0"/>
              <a:t>Package</a:t>
            </a:r>
          </a:p>
          <a:p>
            <a:r>
              <a:rPr lang="en-US" altLang="ko-KR" sz="2400" dirty="0"/>
              <a:t>18</a:t>
            </a:r>
            <a:r>
              <a:rPr lang="ko-KR" altLang="en-US" sz="2400" dirty="0"/>
              <a:t>장 </a:t>
            </a:r>
            <a:r>
              <a:rPr lang="en-US" altLang="ko-KR" sz="2400" dirty="0"/>
              <a:t>PDF </a:t>
            </a:r>
            <a:r>
              <a:rPr lang="ko-KR" altLang="en-US" sz="2400" dirty="0"/>
              <a:t>핸들링을 위한 </a:t>
            </a:r>
            <a:r>
              <a:rPr lang="en-US" altLang="ko-KR" sz="2400" dirty="0" err="1"/>
              <a:t>iText</a:t>
            </a:r>
            <a:r>
              <a:rPr lang="en-US" altLang="ko-KR" sz="2400" dirty="0"/>
              <a:t> </a:t>
            </a:r>
            <a:r>
              <a:rPr lang="ko-KR" altLang="en-US" sz="2400" dirty="0"/>
              <a:t>라이브러리 </a:t>
            </a:r>
            <a:endParaRPr lang="en-US" altLang="ko-KR" sz="2400" dirty="0" smtClean="0"/>
          </a:p>
          <a:p>
            <a:r>
              <a:rPr lang="en-US" altLang="ko-KR" sz="2400" dirty="0"/>
              <a:t>19</a:t>
            </a:r>
            <a:r>
              <a:rPr lang="ko-KR" altLang="en-US" sz="2400" dirty="0"/>
              <a:t>장 </a:t>
            </a:r>
            <a:r>
              <a:rPr lang="en-US" altLang="ko-KR" sz="2400" dirty="0"/>
              <a:t>XML </a:t>
            </a:r>
            <a:r>
              <a:rPr lang="ko-KR" altLang="en-US" sz="2400" dirty="0"/>
              <a:t>핸들링 </a:t>
            </a:r>
            <a:endParaRPr lang="en-US" altLang="ko-KR" sz="2400" dirty="0" smtClean="0"/>
          </a:p>
          <a:p>
            <a:r>
              <a:rPr lang="en-US" altLang="ko-KR" sz="2400" dirty="0"/>
              <a:t>20</a:t>
            </a:r>
            <a:r>
              <a:rPr lang="ko-KR" altLang="en-US" sz="2400" dirty="0"/>
              <a:t>장 </a:t>
            </a:r>
            <a:r>
              <a:rPr lang="en-US" altLang="ko-KR" sz="2400" dirty="0"/>
              <a:t>JSON </a:t>
            </a:r>
            <a:r>
              <a:rPr lang="ko-KR" altLang="en-US" sz="2400" dirty="0"/>
              <a:t>핸들링 </a:t>
            </a:r>
            <a:endParaRPr lang="en-US" altLang="ko-KR" sz="2400" dirty="0" smtClean="0"/>
          </a:p>
          <a:p>
            <a:r>
              <a:rPr lang="en-US" altLang="ko-KR" sz="2400" dirty="0"/>
              <a:t>21</a:t>
            </a:r>
            <a:r>
              <a:rPr lang="ko-KR" altLang="en-US" sz="2400" dirty="0"/>
              <a:t>장 </a:t>
            </a:r>
            <a:r>
              <a:rPr lang="en-US" altLang="ko-KR" sz="2400" dirty="0"/>
              <a:t>Apache Http </a:t>
            </a:r>
            <a:r>
              <a:rPr lang="ko-KR" altLang="en-US" sz="2400" dirty="0"/>
              <a:t>컴포넌트 </a:t>
            </a:r>
            <a:endParaRPr lang="en-US" altLang="ko-KR" sz="2400" dirty="0" smtClean="0"/>
          </a:p>
          <a:p>
            <a:r>
              <a:rPr lang="en-US" altLang="ko-KR" sz="2400" dirty="0"/>
              <a:t>22</a:t>
            </a:r>
            <a:r>
              <a:rPr lang="ko-KR" altLang="en-US" sz="2400" dirty="0"/>
              <a:t>장 향상된 </a:t>
            </a:r>
            <a:r>
              <a:rPr lang="en-US" altLang="ko-KR" sz="2400" dirty="0"/>
              <a:t>Java 7 </a:t>
            </a:r>
            <a:r>
              <a:rPr lang="en-US" altLang="ko-KR" sz="2400" dirty="0" smtClean="0"/>
              <a:t>&amp; 8</a:t>
            </a:r>
            <a:endParaRPr lang="ko-KR" altLang="en-US" sz="2400" dirty="0"/>
          </a:p>
          <a:p>
            <a:endParaRPr lang="ko-KR" altLang="en-US" sz="24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794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34/50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실무에 적합한 개발 도구</a:t>
            </a:r>
            <a:r>
              <a:rPr lang="en-US" altLang="ko-KR" sz="2800" b="1" dirty="0" smtClean="0"/>
              <a:t>, </a:t>
            </a:r>
            <a:r>
              <a:rPr lang="ko-KR" altLang="en-US" sz="2800" b="1" dirty="0" err="1" smtClean="0"/>
              <a:t>이클립스와</a:t>
            </a:r>
            <a:r>
              <a:rPr lang="ko-KR" altLang="en-US" sz="2800" b="1" dirty="0" smtClean="0"/>
              <a:t> 친해지자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err="1" smtClean="0"/>
              <a:t>이클립스</a:t>
            </a:r>
            <a:r>
              <a:rPr lang="ko-KR" altLang="en-US" sz="1700" b="1" dirty="0" smtClean="0"/>
              <a:t> 설치 </a:t>
            </a:r>
            <a:r>
              <a:rPr lang="ko-KR" altLang="en-US" sz="1700" b="1" dirty="0" err="1" smtClean="0"/>
              <a:t>따라하기</a:t>
            </a:r>
            <a:endParaRPr lang="en-US" altLang="ko-KR" sz="1700" b="1" dirty="0" smtClean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1417" y="2204864"/>
            <a:ext cx="70389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그룹 14"/>
          <p:cNvGrpSpPr/>
          <p:nvPr/>
        </p:nvGrpSpPr>
        <p:grpSpPr>
          <a:xfrm>
            <a:off x="1043608" y="5209077"/>
            <a:ext cx="288032" cy="307777"/>
            <a:chOff x="5427712" y="1980456"/>
            <a:chExt cx="288032" cy="307777"/>
          </a:xfrm>
        </p:grpSpPr>
        <p:sp>
          <p:nvSpPr>
            <p:cNvPr id="16" name="타원 15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1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403648" y="5137069"/>
            <a:ext cx="7128792" cy="740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err="1" smtClean="0"/>
              <a:t>이클립스</a:t>
            </a:r>
            <a:r>
              <a:rPr lang="ko-KR" altLang="en-US" sz="1500" dirty="0" smtClean="0"/>
              <a:t> 다운로드 페이지</a:t>
            </a:r>
            <a:r>
              <a:rPr lang="en-US" altLang="ko-KR" sz="1500" dirty="0" smtClean="0"/>
              <a:t>(http://www.eclipse.org/downloads)</a:t>
            </a:r>
            <a:r>
              <a:rPr lang="ko-KR" altLang="en-US" sz="1500" dirty="0" smtClean="0"/>
              <a:t>에 접속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자바 개발 환경을 제공해주는 ‘</a:t>
            </a:r>
            <a:r>
              <a:rPr lang="en-US" altLang="ko-KR" sz="1500" dirty="0" smtClean="0"/>
              <a:t>Eclipse IDE for Java EE Developers’</a:t>
            </a:r>
            <a:r>
              <a:rPr lang="ko-KR" altLang="en-US" sz="1500" dirty="0" smtClean="0"/>
              <a:t>을 다운로드</a:t>
            </a:r>
            <a:endParaRPr lang="ko-KR" alt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35/50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실무에 적합한 개발 도구</a:t>
            </a:r>
            <a:r>
              <a:rPr lang="en-US" altLang="ko-KR" sz="2800" b="1" dirty="0" smtClean="0"/>
              <a:t>, </a:t>
            </a:r>
            <a:r>
              <a:rPr lang="ko-KR" altLang="en-US" sz="2800" b="1" dirty="0" err="1" smtClean="0"/>
              <a:t>이클립스와</a:t>
            </a:r>
            <a:r>
              <a:rPr lang="ko-KR" altLang="en-US" sz="2800" b="1" dirty="0" smtClean="0"/>
              <a:t> 친해지자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err="1" smtClean="0"/>
              <a:t>이클립스</a:t>
            </a:r>
            <a:r>
              <a:rPr lang="ko-KR" altLang="en-US" sz="1700" b="1" dirty="0" smtClean="0"/>
              <a:t> 설치 </a:t>
            </a:r>
            <a:r>
              <a:rPr lang="ko-KR" altLang="en-US" sz="1700" b="1" dirty="0" err="1" smtClean="0"/>
              <a:t>따라하기</a:t>
            </a:r>
            <a:endParaRPr lang="en-US" altLang="ko-KR" sz="1700" b="1" dirty="0" smtClean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4"/>
          <p:cNvGrpSpPr/>
          <p:nvPr/>
        </p:nvGrpSpPr>
        <p:grpSpPr>
          <a:xfrm>
            <a:off x="755576" y="2132856"/>
            <a:ext cx="288032" cy="307777"/>
            <a:chOff x="5427712" y="1980456"/>
            <a:chExt cx="288032" cy="307777"/>
          </a:xfrm>
        </p:grpSpPr>
        <p:sp>
          <p:nvSpPr>
            <p:cNvPr id="16" name="타원 15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2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7704" y="2636912"/>
            <a:ext cx="5487169" cy="2556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그룹 14"/>
          <p:cNvGrpSpPr/>
          <p:nvPr/>
        </p:nvGrpSpPr>
        <p:grpSpPr>
          <a:xfrm>
            <a:off x="755576" y="5301208"/>
            <a:ext cx="288032" cy="307777"/>
            <a:chOff x="5427712" y="1980456"/>
            <a:chExt cx="288032" cy="307777"/>
          </a:xfrm>
        </p:grpSpPr>
        <p:sp>
          <p:nvSpPr>
            <p:cNvPr id="21" name="타원 20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3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115616" y="2132856"/>
            <a:ext cx="748883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/>
              <a:t>압축 파일 형태의 </a:t>
            </a:r>
            <a:r>
              <a:rPr lang="ko-KR" altLang="en-US" sz="1500" dirty="0" err="1" smtClean="0"/>
              <a:t>이클립스를</a:t>
            </a:r>
            <a:r>
              <a:rPr lang="ko-KR" altLang="en-US" sz="1500" dirty="0" smtClean="0"/>
              <a:t> 다운로드</a:t>
            </a:r>
            <a:r>
              <a:rPr lang="en-US" altLang="ko-KR" sz="1500" dirty="0" smtClean="0"/>
              <a:t>,</a:t>
            </a:r>
            <a:r>
              <a:rPr lang="ko-KR" altLang="en-US" sz="1500" dirty="0" smtClean="0"/>
              <a:t> 압축을 풀고 ‘</a:t>
            </a:r>
            <a:r>
              <a:rPr lang="en-US" altLang="ko-KR" sz="1500" dirty="0" smtClean="0"/>
              <a:t>Eclipse.exe’ </a:t>
            </a:r>
            <a:r>
              <a:rPr lang="ko-KR" altLang="en-US" sz="1500" dirty="0" smtClean="0"/>
              <a:t>파일을 실행</a:t>
            </a:r>
            <a:endParaRPr lang="ko-KR" altLang="en-US" sz="1500" dirty="0"/>
          </a:p>
        </p:txBody>
      </p:sp>
      <p:sp>
        <p:nvSpPr>
          <p:cNvPr id="24" name="직사각형 23"/>
          <p:cNvSpPr/>
          <p:nvPr/>
        </p:nvSpPr>
        <p:spPr>
          <a:xfrm>
            <a:off x="1115616" y="5229200"/>
            <a:ext cx="7488832" cy="740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/>
              <a:t>워크페이스를 설정</a:t>
            </a:r>
            <a:r>
              <a:rPr lang="en-US" altLang="ko-KR" sz="1500" dirty="0" smtClean="0"/>
              <a:t>,</a:t>
            </a:r>
            <a:r>
              <a:rPr lang="ko-KR" altLang="en-US" sz="1500" dirty="0" smtClean="0"/>
              <a:t> 워크스페이스에는 개발한 소스 파일과 </a:t>
            </a:r>
            <a:r>
              <a:rPr lang="ko-KR" altLang="en-US" sz="1500" dirty="0" err="1" smtClean="0"/>
              <a:t>컴파일된</a:t>
            </a:r>
            <a:r>
              <a:rPr lang="ko-KR" altLang="en-US" sz="1500" dirty="0" smtClean="0"/>
              <a:t> 클래스 파일들 그리고 </a:t>
            </a:r>
            <a:r>
              <a:rPr lang="ko-KR" altLang="en-US" sz="1500" dirty="0" err="1" smtClean="0"/>
              <a:t>이클립스</a:t>
            </a:r>
            <a:r>
              <a:rPr lang="ko-KR" altLang="en-US" sz="1500" dirty="0" smtClean="0"/>
              <a:t> 설정 파일들이 저장됨</a:t>
            </a:r>
            <a:endParaRPr lang="ko-KR" alt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36/50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실무에 적합한 개발 도구</a:t>
            </a:r>
            <a:r>
              <a:rPr lang="en-US" altLang="ko-KR" sz="2800" b="1" dirty="0" smtClean="0"/>
              <a:t>, </a:t>
            </a:r>
            <a:r>
              <a:rPr lang="ko-KR" altLang="en-US" sz="2800" b="1" dirty="0" err="1" smtClean="0"/>
              <a:t>이클립스와</a:t>
            </a:r>
            <a:r>
              <a:rPr lang="ko-KR" altLang="en-US" sz="2800" b="1" dirty="0" smtClean="0"/>
              <a:t> 친해지자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err="1" smtClean="0"/>
              <a:t>이클립스</a:t>
            </a:r>
            <a:r>
              <a:rPr lang="ko-KR" altLang="en-US" sz="1700" b="1" dirty="0" smtClean="0"/>
              <a:t> 설치 </a:t>
            </a:r>
            <a:r>
              <a:rPr lang="ko-KR" altLang="en-US" sz="1700" b="1" dirty="0" err="1" smtClean="0"/>
              <a:t>따라하기</a:t>
            </a:r>
            <a:endParaRPr lang="en-US" altLang="ko-KR" sz="1700" b="1" dirty="0" smtClean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4"/>
          <p:cNvGrpSpPr/>
          <p:nvPr/>
        </p:nvGrpSpPr>
        <p:grpSpPr>
          <a:xfrm>
            <a:off x="611560" y="5517232"/>
            <a:ext cx="288032" cy="307777"/>
            <a:chOff x="5427712" y="1980456"/>
            <a:chExt cx="288032" cy="307777"/>
          </a:xfrm>
        </p:grpSpPr>
        <p:sp>
          <p:nvSpPr>
            <p:cNvPr id="16" name="타원 15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4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71600" y="5517232"/>
            <a:ext cx="77048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/>
              <a:t>워크스페이스를 설정하는 단계를 넘어가면 </a:t>
            </a:r>
            <a:r>
              <a:rPr lang="ko-KR" altLang="en-US" sz="1500" dirty="0" err="1" smtClean="0"/>
              <a:t>이클립스의</a:t>
            </a:r>
            <a:r>
              <a:rPr lang="ko-KR" altLang="en-US" sz="1500" dirty="0" smtClean="0"/>
              <a:t> ‘</a:t>
            </a:r>
            <a:r>
              <a:rPr lang="en-US" altLang="ko-KR" sz="1500" dirty="0" smtClean="0"/>
              <a:t>welcome’ </a:t>
            </a:r>
            <a:r>
              <a:rPr lang="ko-KR" altLang="en-US" sz="1500" dirty="0" smtClean="0"/>
              <a:t>탭 화면을 볼 수 있음</a:t>
            </a:r>
            <a:endParaRPr lang="ko-KR" altLang="en-US" sz="15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69132" y="2204864"/>
            <a:ext cx="5783188" cy="3168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37/50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실무에 적합한 개발 도구</a:t>
            </a:r>
            <a:r>
              <a:rPr lang="en-US" altLang="ko-KR" sz="2800" b="1" dirty="0" smtClean="0"/>
              <a:t>, </a:t>
            </a:r>
            <a:r>
              <a:rPr lang="ko-KR" altLang="en-US" sz="2800" b="1" dirty="0" err="1" smtClean="0"/>
              <a:t>이클립스와</a:t>
            </a:r>
            <a:r>
              <a:rPr lang="ko-KR" altLang="en-US" sz="2800" b="1" dirty="0" smtClean="0"/>
              <a:t> 친해지자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err="1" smtClean="0"/>
              <a:t>이클립스</a:t>
            </a:r>
            <a:r>
              <a:rPr lang="ko-KR" altLang="en-US" sz="1700" b="1" dirty="0" smtClean="0"/>
              <a:t> 화면 구성</a:t>
            </a:r>
            <a:endParaRPr lang="en-US" altLang="ko-KR" sz="1700" b="1" dirty="0" smtClean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5" name="Picture 3" descr="C:\Users\Toshiba\Desktop\자바 이미지\첨부1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2557373"/>
            <a:ext cx="5895775" cy="3391907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6552728" y="2957750"/>
            <a:ext cx="241176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 err="1" smtClean="0">
                <a:solidFill>
                  <a:srgbClr val="F84818"/>
                </a:solidFill>
              </a:rPr>
              <a:t>메뉴바</a:t>
            </a:r>
            <a:endParaRPr lang="en-US" altLang="ko-KR" sz="1500" b="1" dirty="0" smtClean="0">
              <a:solidFill>
                <a:srgbClr val="F84818"/>
              </a:solidFill>
            </a:endParaRPr>
          </a:p>
          <a:p>
            <a:endParaRPr lang="ko-KR" altLang="en-US" sz="1500" b="1" dirty="0" smtClean="0">
              <a:solidFill>
                <a:srgbClr val="F84818"/>
              </a:solidFill>
            </a:endParaRPr>
          </a:p>
          <a:p>
            <a:r>
              <a:rPr lang="ko-KR" altLang="en-US" sz="1500" b="1" dirty="0" err="1" smtClean="0">
                <a:solidFill>
                  <a:srgbClr val="F84818"/>
                </a:solidFill>
              </a:rPr>
              <a:t>툴바</a:t>
            </a:r>
            <a:r>
              <a:rPr lang="ko-KR" altLang="en-US" sz="1500" dirty="0" smtClean="0"/>
              <a:t> 자주 쓰는 기능을 아이콘 형식으로 정렬</a:t>
            </a:r>
            <a:endParaRPr lang="en-US" altLang="ko-KR" sz="1500" dirty="0" smtClean="0"/>
          </a:p>
          <a:p>
            <a:endParaRPr lang="ko-KR" altLang="en-US" sz="1500" dirty="0" smtClean="0"/>
          </a:p>
          <a:p>
            <a:r>
              <a:rPr lang="ko-KR" altLang="en-US" sz="1500" b="1" dirty="0" err="1" smtClean="0">
                <a:solidFill>
                  <a:srgbClr val="F84818"/>
                </a:solidFill>
              </a:rPr>
              <a:t>퍼스펙티브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 바</a:t>
            </a:r>
            <a:endParaRPr lang="en-US" altLang="ko-KR" sz="1500" b="1" dirty="0" smtClean="0">
              <a:solidFill>
                <a:srgbClr val="F84818"/>
              </a:solidFill>
            </a:endParaRPr>
          </a:p>
          <a:p>
            <a:r>
              <a:rPr lang="ko-KR" altLang="en-US" sz="1500" dirty="0" err="1" smtClean="0"/>
              <a:t>퍼스펙티브들이</a:t>
            </a:r>
            <a:r>
              <a:rPr lang="ko-KR" altLang="en-US" sz="1500" dirty="0" smtClean="0"/>
              <a:t> 정렬된 바</a:t>
            </a:r>
            <a:endParaRPr lang="en-US" altLang="ko-KR" sz="1500" dirty="0" smtClean="0"/>
          </a:p>
          <a:p>
            <a:endParaRPr lang="ko-KR" altLang="en-US" sz="1500" dirty="0" smtClean="0"/>
          </a:p>
          <a:p>
            <a:r>
              <a:rPr lang="ko-KR" altLang="en-US" sz="1500" b="1" dirty="0" err="1" smtClean="0">
                <a:solidFill>
                  <a:srgbClr val="F84818"/>
                </a:solidFill>
              </a:rPr>
              <a:t>퍼스펙티브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뷰들의</a:t>
            </a:r>
            <a:r>
              <a:rPr lang="ko-KR" altLang="en-US" sz="1500" dirty="0" smtClean="0"/>
              <a:t> 집합</a:t>
            </a:r>
            <a:endParaRPr lang="en-US" altLang="ko-KR" sz="1500" dirty="0" smtClean="0"/>
          </a:p>
          <a:p>
            <a:endParaRPr lang="ko-KR" altLang="en-US" sz="1500" dirty="0" smtClean="0"/>
          </a:p>
          <a:p>
            <a:r>
              <a:rPr lang="ko-KR" altLang="en-US" sz="1500" b="1" dirty="0" err="1" smtClean="0">
                <a:solidFill>
                  <a:srgbClr val="F84818"/>
                </a:solidFill>
              </a:rPr>
              <a:t>뷰</a:t>
            </a:r>
            <a:r>
              <a:rPr lang="ko-KR" altLang="en-US" sz="1500" b="1" dirty="0" smtClean="0">
                <a:solidFill>
                  <a:srgbClr val="F84818"/>
                </a:solidFill>
              </a:rPr>
              <a:t> </a:t>
            </a:r>
            <a:r>
              <a:rPr lang="ko-KR" altLang="en-US" sz="1500" dirty="0" smtClean="0"/>
              <a:t>개별 윈도우 형태</a:t>
            </a:r>
            <a:endParaRPr lang="ko-KR" altLang="en-US" sz="1500" dirty="0"/>
          </a:p>
        </p:txBody>
      </p:sp>
      <p:sp>
        <p:nvSpPr>
          <p:cNvPr id="16" name="직사각형 15"/>
          <p:cNvSpPr/>
          <p:nvPr/>
        </p:nvSpPr>
        <p:spPr>
          <a:xfrm>
            <a:off x="899592" y="2097723"/>
            <a:ext cx="66967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 smtClean="0"/>
              <a:t>Window → Open Perspective → Other... → Java(default)</a:t>
            </a:r>
            <a:r>
              <a:rPr lang="ko-KR" altLang="en-US" sz="1500" dirty="0" smtClean="0"/>
              <a:t>를 클릭 </a:t>
            </a:r>
            <a:endParaRPr lang="ko-KR" altLang="en-US" sz="15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6228184" y="2957750"/>
            <a:ext cx="288032" cy="307777"/>
            <a:chOff x="5427712" y="1980456"/>
            <a:chExt cx="288032" cy="307777"/>
          </a:xfrm>
        </p:grpSpPr>
        <p:sp>
          <p:nvSpPr>
            <p:cNvPr id="18" name="타원 17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1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228184" y="3461806"/>
            <a:ext cx="288032" cy="307777"/>
            <a:chOff x="6588224" y="2492896"/>
            <a:chExt cx="288032" cy="307777"/>
          </a:xfrm>
        </p:grpSpPr>
        <p:sp>
          <p:nvSpPr>
            <p:cNvPr id="22" name="타원 21"/>
            <p:cNvSpPr/>
            <p:nvPr/>
          </p:nvSpPr>
          <p:spPr>
            <a:xfrm>
              <a:off x="6588224" y="249289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88224" y="249289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2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28184" y="4090133"/>
            <a:ext cx="288032" cy="307777"/>
            <a:chOff x="6084168" y="1825079"/>
            <a:chExt cx="288032" cy="307777"/>
          </a:xfrm>
        </p:grpSpPr>
        <p:sp>
          <p:nvSpPr>
            <p:cNvPr id="25" name="타원 24"/>
            <p:cNvSpPr/>
            <p:nvPr/>
          </p:nvSpPr>
          <p:spPr>
            <a:xfrm>
              <a:off x="6084168" y="1844824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84168" y="182507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3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228184" y="4757950"/>
            <a:ext cx="288032" cy="307777"/>
            <a:chOff x="5004048" y="2636912"/>
            <a:chExt cx="288032" cy="307777"/>
          </a:xfrm>
        </p:grpSpPr>
        <p:sp>
          <p:nvSpPr>
            <p:cNvPr id="28" name="타원 27"/>
            <p:cNvSpPr/>
            <p:nvPr/>
          </p:nvSpPr>
          <p:spPr>
            <a:xfrm>
              <a:off x="5004048" y="2656657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04048" y="263691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4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228184" y="5262006"/>
            <a:ext cx="288032" cy="307777"/>
            <a:chOff x="6660232" y="3861048"/>
            <a:chExt cx="288032" cy="307777"/>
          </a:xfrm>
        </p:grpSpPr>
        <p:sp>
          <p:nvSpPr>
            <p:cNvPr id="32" name="타원 31"/>
            <p:cNvSpPr/>
            <p:nvPr/>
          </p:nvSpPr>
          <p:spPr>
            <a:xfrm>
              <a:off x="6660232" y="3880793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60232" y="386104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5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35" name="순서도: 추출 34"/>
          <p:cNvSpPr/>
          <p:nvPr/>
        </p:nvSpPr>
        <p:spPr>
          <a:xfrm rot="5400000">
            <a:off x="669166" y="2168397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38/50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실무에 적합한 개발 도구</a:t>
            </a:r>
            <a:r>
              <a:rPr lang="en-US" altLang="ko-KR" sz="2800" b="1" dirty="0" smtClean="0"/>
              <a:t>, </a:t>
            </a:r>
            <a:r>
              <a:rPr lang="ko-KR" altLang="en-US" sz="2800" b="1" dirty="0" err="1" smtClean="0"/>
              <a:t>이클립스와</a:t>
            </a:r>
            <a:r>
              <a:rPr lang="ko-KR" altLang="en-US" sz="2800" b="1" dirty="0" smtClean="0"/>
              <a:t> 친해지자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프로젝트 만들기</a:t>
            </a:r>
            <a:endParaRPr lang="en-US" altLang="ko-KR" sz="1700" b="1" dirty="0" smtClean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7976" y="2204864"/>
            <a:ext cx="4268080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5940152" y="3247816"/>
            <a:ext cx="3600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/>
              <a:t>Package Explorer </a:t>
            </a:r>
            <a:r>
              <a:rPr lang="ko-KR" altLang="en-US" sz="1500" dirty="0" err="1" smtClean="0"/>
              <a:t>뷰에서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마우스 오른쪽 버튼을 클릭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New → Java Project</a:t>
            </a:r>
            <a:r>
              <a:rPr lang="ko-KR" altLang="en-US" sz="1500" dirty="0" smtClean="0"/>
              <a:t>을 선택</a:t>
            </a:r>
            <a:endParaRPr lang="ko-KR" altLang="en-US" sz="15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580112" y="3319824"/>
            <a:ext cx="288032" cy="307777"/>
            <a:chOff x="5427712" y="1980456"/>
            <a:chExt cx="288032" cy="307777"/>
          </a:xfrm>
        </p:grpSpPr>
        <p:sp>
          <p:nvSpPr>
            <p:cNvPr id="17" name="타원 16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1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39/50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실무에 적합한 개발 도구</a:t>
            </a:r>
            <a:r>
              <a:rPr lang="en-US" altLang="ko-KR" sz="2800" b="1" dirty="0" smtClean="0"/>
              <a:t>, </a:t>
            </a:r>
            <a:r>
              <a:rPr lang="ko-KR" altLang="en-US" sz="2800" b="1" dirty="0" err="1" smtClean="0"/>
              <a:t>이클립스와</a:t>
            </a:r>
            <a:r>
              <a:rPr lang="ko-KR" altLang="en-US" sz="2800" b="1" dirty="0" smtClean="0"/>
              <a:t> 친해지자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프로젝트 만들기</a:t>
            </a:r>
            <a:endParaRPr lang="en-US" altLang="ko-KR" sz="1700" b="1" dirty="0" smtClean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60155" y="2145936"/>
            <a:ext cx="3211845" cy="380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5580112" y="3045584"/>
            <a:ext cx="2808312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/>
              <a:t>Project name </a:t>
            </a:r>
            <a:r>
              <a:rPr lang="ko-KR" altLang="en-US" sz="1500" dirty="0" smtClean="0"/>
              <a:t>항목에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Gilbut-Java-Session1</a:t>
            </a:r>
            <a:r>
              <a:rPr lang="ko-KR" altLang="en-US" sz="1500" dirty="0" smtClean="0"/>
              <a:t>라 입력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&lt;Finish&gt; </a:t>
            </a:r>
            <a:r>
              <a:rPr lang="ko-KR" altLang="en-US" sz="1500" dirty="0" smtClean="0"/>
              <a:t>버튼을 클릭해서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새로운 자바 프로젝트를 생성</a:t>
            </a:r>
            <a:r>
              <a:rPr lang="en-US" altLang="ko-KR" sz="1500" dirty="0" smtClean="0"/>
              <a:t> </a:t>
            </a:r>
            <a:endParaRPr lang="ko-KR" altLang="en-US" sz="15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220072" y="3152432"/>
            <a:ext cx="288032" cy="307777"/>
            <a:chOff x="5427712" y="1980456"/>
            <a:chExt cx="288032" cy="307777"/>
          </a:xfrm>
        </p:grpSpPr>
        <p:sp>
          <p:nvSpPr>
            <p:cNvPr id="17" name="타원 16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2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40/50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실무에 적합한 개발 도구</a:t>
            </a:r>
            <a:r>
              <a:rPr lang="en-US" altLang="ko-KR" sz="2800" b="1" dirty="0" smtClean="0"/>
              <a:t>, </a:t>
            </a:r>
            <a:r>
              <a:rPr lang="ko-KR" altLang="en-US" sz="2800" b="1" dirty="0" err="1" smtClean="0"/>
              <a:t>이클립스와</a:t>
            </a:r>
            <a:r>
              <a:rPr lang="ko-KR" altLang="en-US" sz="2800" b="1" dirty="0" smtClean="0"/>
              <a:t> 친해지자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프로젝트 만들기</a:t>
            </a:r>
            <a:endParaRPr lang="en-US" altLang="ko-KR" sz="1700" b="1" dirty="0" smtClean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2132856"/>
            <a:ext cx="5256584" cy="375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6156176" y="2627530"/>
            <a:ext cx="3168352" cy="281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/>
              <a:t>프로젝트를 새로 생성하면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하위 메뉴에 기본 적으로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err="1" smtClean="0"/>
              <a:t>src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이름의 소스 폴더가 생성됨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기본 소스 폴더에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마우스 오른쪽 버튼을 클릭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new → Package</a:t>
            </a:r>
            <a:r>
              <a:rPr lang="ko-KR" altLang="en-US" sz="1500" dirty="0" smtClean="0"/>
              <a:t>를 선택</a:t>
            </a:r>
            <a:endParaRPr lang="ko-KR" altLang="en-US" sz="15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5796136" y="2699538"/>
            <a:ext cx="288032" cy="307777"/>
            <a:chOff x="5427712" y="1980456"/>
            <a:chExt cx="288032" cy="307777"/>
          </a:xfrm>
        </p:grpSpPr>
        <p:sp>
          <p:nvSpPr>
            <p:cNvPr id="21" name="타원 20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3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41/50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실무에 적합한 개발 도구</a:t>
            </a:r>
            <a:r>
              <a:rPr lang="en-US" altLang="ko-KR" sz="2800" b="1" dirty="0" smtClean="0"/>
              <a:t>, </a:t>
            </a:r>
            <a:r>
              <a:rPr lang="ko-KR" altLang="en-US" sz="2800" b="1" dirty="0" err="1" smtClean="0"/>
              <a:t>이클립스와</a:t>
            </a:r>
            <a:r>
              <a:rPr lang="ko-KR" altLang="en-US" sz="2800" b="1" dirty="0" smtClean="0"/>
              <a:t> 친해지자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프로젝트 만들기</a:t>
            </a:r>
            <a:endParaRPr lang="en-US" altLang="ko-KR" sz="1700" b="1" dirty="0" smtClean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2299692"/>
            <a:ext cx="500062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6228184" y="3076420"/>
            <a:ext cx="3096344" cy="1432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/>
              <a:t>Name </a:t>
            </a:r>
            <a:r>
              <a:rPr lang="ko-KR" altLang="en-US" sz="1500" dirty="0" smtClean="0"/>
              <a:t>항목에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com.gilbut.chapter1</a:t>
            </a:r>
            <a:r>
              <a:rPr lang="ko-KR" altLang="en-US" sz="1500" dirty="0" smtClean="0"/>
              <a:t>를 입력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&lt;Finish&gt; </a:t>
            </a:r>
            <a:r>
              <a:rPr lang="ko-KR" altLang="en-US" sz="1500" dirty="0" smtClean="0"/>
              <a:t>버튼을 클릭</a:t>
            </a:r>
            <a:r>
              <a:rPr lang="en-US" altLang="ko-KR" sz="1500" dirty="0" smtClean="0"/>
              <a:t> </a:t>
            </a:r>
            <a:endParaRPr lang="ko-KR" altLang="en-US" sz="15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868144" y="3131586"/>
            <a:ext cx="288032" cy="307777"/>
            <a:chOff x="5427712" y="1980456"/>
            <a:chExt cx="288032" cy="307777"/>
          </a:xfrm>
        </p:grpSpPr>
        <p:sp>
          <p:nvSpPr>
            <p:cNvPr id="17" name="타원 16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4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835696" y="5373216"/>
            <a:ext cx="7344816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/>
              <a:t>패키지 이름은 보통 해당 프로젝트의 도메인 역순으로 이름을 설정 </a:t>
            </a:r>
            <a:endParaRPr lang="ko-KR" altLang="en-US" sz="1500" dirty="0"/>
          </a:p>
        </p:txBody>
      </p:sp>
      <p:sp>
        <p:nvSpPr>
          <p:cNvPr id="21" name="순서도: 추출 20"/>
          <p:cNvSpPr/>
          <p:nvPr/>
        </p:nvSpPr>
        <p:spPr>
          <a:xfrm rot="5400000">
            <a:off x="1605270" y="5531634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42/50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실무에 적합한 개발 도구</a:t>
            </a:r>
            <a:r>
              <a:rPr lang="en-US" altLang="ko-KR" sz="2800" b="1" dirty="0" smtClean="0"/>
              <a:t>, </a:t>
            </a:r>
            <a:r>
              <a:rPr lang="ko-KR" altLang="en-US" sz="2800" b="1" dirty="0" err="1" smtClean="0"/>
              <a:t>이클립스와</a:t>
            </a:r>
            <a:r>
              <a:rPr lang="ko-KR" altLang="en-US" sz="2800" b="1" dirty="0" smtClean="0"/>
              <a:t> 친해지자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프로젝트 만들기</a:t>
            </a:r>
            <a:endParaRPr lang="en-US" altLang="ko-KR" sz="1700" b="1" dirty="0" smtClean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093" y="2348880"/>
            <a:ext cx="5354043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6462464" y="3045584"/>
            <a:ext cx="2934072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/>
              <a:t>새로 생성한 패키지에서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마우스 오른쪽 버튼 클릭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New → Class</a:t>
            </a:r>
            <a:r>
              <a:rPr lang="ko-KR" altLang="en-US" sz="1500" dirty="0" smtClean="0"/>
              <a:t>를 클릭하여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자바 소스 파일을 만듦</a:t>
            </a:r>
            <a:r>
              <a:rPr lang="en-US" altLang="ko-KR" sz="1500" dirty="0" smtClean="0"/>
              <a:t> </a:t>
            </a:r>
            <a:endParaRPr lang="ko-KR" altLang="en-US" sz="15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6120680" y="3131586"/>
            <a:ext cx="288032" cy="307777"/>
            <a:chOff x="5427712" y="1980456"/>
            <a:chExt cx="288032" cy="307777"/>
          </a:xfrm>
        </p:grpSpPr>
        <p:sp>
          <p:nvSpPr>
            <p:cNvPr id="17" name="타원 16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5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43/50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실무에 적합한 개발 도구</a:t>
            </a:r>
            <a:r>
              <a:rPr lang="en-US" altLang="ko-KR" sz="2800" b="1" dirty="0" smtClean="0"/>
              <a:t>, </a:t>
            </a:r>
            <a:r>
              <a:rPr lang="ko-KR" altLang="en-US" sz="2800" b="1" dirty="0" err="1" smtClean="0"/>
              <a:t>이클립스와</a:t>
            </a:r>
            <a:r>
              <a:rPr lang="ko-KR" altLang="en-US" sz="2800" b="1" dirty="0" smtClean="0"/>
              <a:t> 친해지자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프로젝트 만들기</a:t>
            </a:r>
            <a:endParaRPr lang="en-US" altLang="ko-KR" sz="1700" b="1" dirty="0" smtClean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5364088" y="3337247"/>
            <a:ext cx="288032" cy="307777"/>
            <a:chOff x="5427712" y="1980456"/>
            <a:chExt cx="288032" cy="307777"/>
          </a:xfrm>
        </p:grpSpPr>
        <p:sp>
          <p:nvSpPr>
            <p:cNvPr id="16" name="타원 15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6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75656" y="2060848"/>
            <a:ext cx="3312368" cy="3885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5687616" y="3220436"/>
            <a:ext cx="2736304" cy="1432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/>
              <a:t>Name </a:t>
            </a:r>
            <a:r>
              <a:rPr lang="ko-KR" altLang="en-US" sz="1500" dirty="0" smtClean="0"/>
              <a:t>항목에 클래스 이름인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‘</a:t>
            </a:r>
            <a:r>
              <a:rPr lang="en-US" altLang="ko-KR" sz="1500" dirty="0" err="1" smtClean="0"/>
              <a:t>HelloWorld</a:t>
            </a:r>
            <a:r>
              <a:rPr lang="en-US" altLang="ko-KR" sz="1500" dirty="0" smtClean="0"/>
              <a:t>’</a:t>
            </a:r>
            <a:r>
              <a:rPr lang="ko-KR" altLang="en-US" sz="1500" dirty="0" smtClean="0"/>
              <a:t>라 입력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&lt;Finish&gt; </a:t>
            </a:r>
            <a:r>
              <a:rPr lang="ko-KR" altLang="en-US" sz="1500" dirty="0" smtClean="0"/>
              <a:t>버튼을 클릭 </a:t>
            </a:r>
            <a:endParaRPr lang="ko-KR" alt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Toshiba\Desktop\자바 이미지\배경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557" y="6030739"/>
            <a:ext cx="792163" cy="782637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0" y="4941168"/>
            <a:ext cx="9144000" cy="1008112"/>
          </a:xfrm>
          <a:prstGeom prst="re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4" descr="C:\Users\Toshiba\Desktop\자바 이미지\배경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144016"/>
            <a:ext cx="6528702" cy="465313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051720" y="623731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기초 문법과 객체 지향 프로그래밍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자바 고급 응용 기법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494116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자바를 다루는 기술</a:t>
            </a:r>
            <a:endParaRPr lang="ko-KR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558924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The Technique of Java Programming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292080" y="2204864"/>
            <a:ext cx="3744416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/>
              <a:t>자바 </a:t>
            </a:r>
            <a:r>
              <a:rPr lang="ko-KR" altLang="en-US" sz="1500" dirty="0" err="1" smtClean="0"/>
              <a:t>퍼스펙티브</a:t>
            </a:r>
            <a:r>
              <a:rPr lang="ko-KR" altLang="en-US" sz="1500" dirty="0" smtClean="0"/>
              <a:t> 왼쪽에 위치한 </a:t>
            </a:r>
            <a:r>
              <a:rPr lang="en-US" altLang="ko-KR" sz="1500" dirty="0" smtClean="0"/>
              <a:t>Package Explorer </a:t>
            </a:r>
            <a:r>
              <a:rPr lang="ko-KR" altLang="en-US" sz="1500" dirty="0" err="1" smtClean="0"/>
              <a:t>뷰에</a:t>
            </a:r>
            <a:r>
              <a:rPr lang="ko-KR" altLang="en-US" sz="1500" dirty="0" smtClean="0"/>
              <a:t> ‘</a:t>
            </a:r>
            <a:r>
              <a:rPr lang="en-US" altLang="ko-KR" sz="1500" dirty="0" smtClean="0"/>
              <a:t>HelloWorld.java’</a:t>
            </a:r>
            <a:r>
              <a:rPr lang="ko-KR" altLang="en-US" sz="1500" dirty="0" smtClean="0"/>
              <a:t>를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마우스 오른쪽 버튼을 클릭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Run As → Java Application</a:t>
            </a:r>
            <a:r>
              <a:rPr lang="ko-KR" altLang="en-US" sz="1500" dirty="0" smtClean="0"/>
              <a:t>을 선택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ko-KR" altLang="en-US" sz="1500" dirty="0" err="1" smtClean="0"/>
              <a:t>이클립스를</a:t>
            </a:r>
            <a:r>
              <a:rPr lang="ko-KR" altLang="en-US" sz="1500" dirty="0" smtClean="0"/>
              <a:t> 처음 실행할 경우 저장을 묻는 대화 상자가 나타남</a:t>
            </a:r>
            <a:r>
              <a:rPr lang="en-US" altLang="ko-KR" sz="1500" dirty="0" smtClean="0"/>
              <a:t>. ‘Always save resources before launching’</a:t>
            </a:r>
            <a:r>
              <a:rPr lang="ko-KR" altLang="en-US" sz="1500" dirty="0" smtClean="0"/>
              <a:t>에 체크한 뒤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&lt;OK&gt; </a:t>
            </a:r>
            <a:r>
              <a:rPr lang="ko-KR" altLang="en-US" sz="1500" dirty="0" smtClean="0"/>
              <a:t>버튼을 클릭</a:t>
            </a:r>
            <a:endParaRPr lang="ko-KR" altLang="en-US" sz="1500" dirty="0"/>
          </a:p>
        </p:txBody>
      </p:sp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44/50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실무에 적합한 개발 도구</a:t>
            </a:r>
            <a:r>
              <a:rPr lang="en-US" altLang="ko-KR" sz="2800" b="1" dirty="0" smtClean="0"/>
              <a:t>, </a:t>
            </a:r>
            <a:r>
              <a:rPr lang="ko-KR" altLang="en-US" sz="2800" b="1" dirty="0" err="1" smtClean="0"/>
              <a:t>이클립스와</a:t>
            </a:r>
            <a:r>
              <a:rPr lang="ko-KR" altLang="en-US" sz="2800" b="1" dirty="0" smtClean="0"/>
              <a:t> 친해지자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프로젝트 만들기</a:t>
            </a:r>
            <a:endParaRPr lang="en-US" altLang="ko-KR" sz="1700" b="1" dirty="0" smtClean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4968552" y="2276872"/>
            <a:ext cx="288032" cy="307777"/>
            <a:chOff x="5427712" y="1980456"/>
            <a:chExt cx="288032" cy="307777"/>
          </a:xfrm>
        </p:grpSpPr>
        <p:sp>
          <p:nvSpPr>
            <p:cNvPr id="16" name="타원 15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7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2204864"/>
            <a:ext cx="4534123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661" y="2297921"/>
            <a:ext cx="5668651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45/50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실무에 적합한 개발 도구</a:t>
            </a:r>
            <a:r>
              <a:rPr lang="en-US" altLang="ko-KR" sz="2800" b="1" dirty="0" smtClean="0"/>
              <a:t>, </a:t>
            </a:r>
            <a:r>
              <a:rPr lang="ko-KR" altLang="en-US" sz="2800" b="1" dirty="0" err="1" smtClean="0"/>
              <a:t>이클립스와</a:t>
            </a:r>
            <a:r>
              <a:rPr lang="ko-KR" altLang="en-US" sz="2800" b="1" dirty="0" smtClean="0"/>
              <a:t> 친해지자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프로젝트 만들기</a:t>
            </a:r>
            <a:endParaRPr lang="en-US" altLang="ko-KR" sz="1700" b="1" dirty="0" smtClean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611560" y="4674185"/>
            <a:ext cx="288032" cy="307777"/>
            <a:chOff x="5427712" y="1980456"/>
            <a:chExt cx="288032" cy="307777"/>
          </a:xfrm>
        </p:grpSpPr>
        <p:sp>
          <p:nvSpPr>
            <p:cNvPr id="16" name="타원 15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8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71600" y="4602177"/>
            <a:ext cx="7848872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/>
              <a:t>자동으로 </a:t>
            </a:r>
            <a:r>
              <a:rPr lang="ko-KR" altLang="en-US" sz="1500" dirty="0" err="1" smtClean="0"/>
              <a:t>컴파일된</a:t>
            </a:r>
            <a:r>
              <a:rPr lang="ko-KR" altLang="en-US" sz="1500" dirty="0" smtClean="0"/>
              <a:t> </a:t>
            </a:r>
            <a:r>
              <a:rPr lang="en-US" altLang="ko-KR" sz="1500" dirty="0" err="1" smtClean="0"/>
              <a:t>HelloWorld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클래스가 실행되고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활성화된 </a:t>
            </a:r>
            <a:r>
              <a:rPr lang="en-US" altLang="ko-KR" sz="1500" dirty="0" smtClean="0"/>
              <a:t>Console</a:t>
            </a:r>
            <a:r>
              <a:rPr lang="ko-KR" altLang="en-US" sz="1500" dirty="0" smtClean="0"/>
              <a:t>창에 결과가 출력됨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하지만 인자</a:t>
            </a:r>
            <a:r>
              <a:rPr lang="en-US" altLang="ko-KR" sz="1500" dirty="0" smtClean="0"/>
              <a:t>(argument)</a:t>
            </a:r>
            <a:r>
              <a:rPr lang="ko-KR" altLang="en-US" sz="1500" dirty="0" smtClean="0"/>
              <a:t>를 입력하지 않았으므로 </a:t>
            </a:r>
            <a:r>
              <a:rPr lang="en-US" altLang="ko-KR" sz="1500" dirty="0" smtClean="0"/>
              <a:t>Console </a:t>
            </a:r>
            <a:r>
              <a:rPr lang="ko-KR" altLang="en-US" sz="1500" dirty="0" smtClean="0"/>
              <a:t>창에 아무것도 볼 수 없음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(Console </a:t>
            </a:r>
            <a:r>
              <a:rPr lang="ko-KR" altLang="en-US" sz="1500" dirty="0" err="1" smtClean="0"/>
              <a:t>뷰에</a:t>
            </a:r>
            <a:r>
              <a:rPr lang="ko-KR" altLang="en-US" sz="1500" dirty="0" smtClean="0"/>
              <a:t> 결과가 나타나지 않았지만 실제로 </a:t>
            </a:r>
            <a:r>
              <a:rPr lang="en-US" altLang="ko-KR" sz="1500" dirty="0" err="1" smtClean="0"/>
              <a:t>HelloWorld.class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파일은 실행됨</a:t>
            </a:r>
            <a:r>
              <a:rPr lang="en-US" altLang="ko-KR" sz="1500" dirty="0" smtClean="0"/>
              <a:t>)</a:t>
            </a:r>
            <a:endParaRPr lang="ko-KR" alt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868144" y="1988840"/>
            <a:ext cx="2952328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/>
              <a:t>클래스 파일을 실행 시 매개변수 입력과 같은 부가적인 작업이 필요할 때는 실행 설정</a:t>
            </a:r>
            <a:r>
              <a:rPr lang="en-US" altLang="ko-KR" sz="1500" dirty="0" smtClean="0"/>
              <a:t>(Run Configuration)</a:t>
            </a:r>
            <a:r>
              <a:rPr lang="ko-KR" altLang="en-US" sz="1500" dirty="0" smtClean="0"/>
              <a:t>을 만들어야 함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Package Explorer </a:t>
            </a:r>
            <a:r>
              <a:rPr lang="ko-KR" altLang="en-US" sz="1500" dirty="0" err="1" smtClean="0"/>
              <a:t>뷰에</a:t>
            </a:r>
            <a:r>
              <a:rPr lang="ko-KR" altLang="en-US" sz="1500" dirty="0" smtClean="0"/>
              <a:t> 있는 ‘</a:t>
            </a:r>
            <a:r>
              <a:rPr lang="en-US" altLang="ko-KR" sz="1500" dirty="0" smtClean="0"/>
              <a:t>HelloWorld.java’ </a:t>
            </a:r>
            <a:r>
              <a:rPr lang="ko-KR" altLang="en-US" sz="1500" dirty="0" smtClean="0"/>
              <a:t>파일에 마우스 오른쪽 버튼을 클릭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Run As → Run Configurations</a:t>
            </a:r>
            <a:r>
              <a:rPr lang="ko-KR" altLang="en-US" sz="1500" dirty="0" smtClean="0"/>
              <a:t>를 선택</a:t>
            </a:r>
            <a:r>
              <a:rPr lang="en-US" altLang="ko-KR" sz="1500" dirty="0" smtClean="0"/>
              <a:t> </a:t>
            </a:r>
            <a:endParaRPr lang="ko-KR" altLang="en-US" sz="1500" dirty="0"/>
          </a:p>
        </p:txBody>
      </p:sp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46/50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실무에 적합한 개발 도구</a:t>
            </a:r>
            <a:r>
              <a:rPr lang="en-US" altLang="ko-KR" sz="2800" b="1" dirty="0" smtClean="0"/>
              <a:t>, </a:t>
            </a:r>
            <a:r>
              <a:rPr lang="ko-KR" altLang="en-US" sz="2800" b="1" dirty="0" err="1" smtClean="0"/>
              <a:t>이클립스와</a:t>
            </a:r>
            <a:r>
              <a:rPr lang="ko-KR" altLang="en-US" sz="2800" b="1" dirty="0" smtClean="0"/>
              <a:t> 친해지자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프로젝트 만들기</a:t>
            </a:r>
            <a:endParaRPr lang="en-US" altLang="ko-KR" sz="1700" b="1" dirty="0" smtClean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5508104" y="2060848"/>
            <a:ext cx="288032" cy="307777"/>
            <a:chOff x="5427712" y="1980456"/>
            <a:chExt cx="288032" cy="307777"/>
          </a:xfrm>
        </p:grpSpPr>
        <p:sp>
          <p:nvSpPr>
            <p:cNvPr id="16" name="타원 15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27712" y="19804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9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3542" y="2060849"/>
            <a:ext cx="4920546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47/50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실무에 적합한 개발 도구</a:t>
            </a:r>
            <a:r>
              <a:rPr lang="en-US" altLang="ko-KR" sz="2800" b="1" dirty="0" smtClean="0"/>
              <a:t>, </a:t>
            </a:r>
            <a:r>
              <a:rPr lang="ko-KR" altLang="en-US" sz="2800" b="1" dirty="0" err="1" smtClean="0"/>
              <a:t>이클립스와</a:t>
            </a:r>
            <a:r>
              <a:rPr lang="ko-KR" altLang="en-US" sz="2800" b="1" dirty="0" smtClean="0"/>
              <a:t> 친해지자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프로젝트 만들기</a:t>
            </a:r>
            <a:endParaRPr lang="en-US" altLang="ko-KR" sz="1700" b="1" dirty="0" smtClean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5556714" y="2305458"/>
            <a:ext cx="383438" cy="307777"/>
            <a:chOff x="5391200" y="1980456"/>
            <a:chExt cx="383438" cy="307777"/>
          </a:xfrm>
        </p:grpSpPr>
        <p:sp>
          <p:nvSpPr>
            <p:cNvPr id="16" name="타원 15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91200" y="1980456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10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7" y="2204864"/>
            <a:ext cx="5040559" cy="3550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5940152" y="2305458"/>
            <a:ext cx="3024336" cy="342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/>
              <a:t>Run Configuration </a:t>
            </a:r>
            <a:r>
              <a:rPr lang="ko-KR" altLang="en-US" sz="1400" dirty="0" smtClean="0"/>
              <a:t>창의 </a:t>
            </a:r>
            <a:r>
              <a:rPr lang="en-US" altLang="ko-KR" sz="1400" dirty="0" smtClean="0"/>
              <a:t>Java Application</a:t>
            </a:r>
            <a:r>
              <a:rPr lang="ko-KR" altLang="en-US" sz="1400" dirty="0" smtClean="0"/>
              <a:t>에서 마우스 오른쪽 버튼을 클릭 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New</a:t>
            </a:r>
            <a:r>
              <a:rPr lang="ko-KR" altLang="en-US" sz="1400" dirty="0" smtClean="0"/>
              <a:t>를 클릭</a:t>
            </a:r>
            <a:endParaRPr lang="en-US" altLang="ko-KR" sz="1400" dirty="0" smtClean="0"/>
          </a:p>
          <a:p>
            <a:pPr>
              <a:lnSpc>
                <a:spcPct val="120000"/>
              </a:lnSpc>
            </a:pPr>
            <a:endParaRPr lang="en-US" altLang="ko-KR" sz="1400" dirty="0" smtClean="0"/>
          </a:p>
          <a:p>
            <a:pPr>
              <a:lnSpc>
                <a:spcPct val="120000"/>
              </a:lnSpc>
            </a:pPr>
            <a:r>
              <a:rPr lang="ko-KR" altLang="en-US" sz="1400" dirty="0" smtClean="0"/>
              <a:t>클래스와 </a:t>
            </a:r>
            <a:r>
              <a:rPr lang="ko-KR" altLang="en-US" sz="1400" dirty="0" err="1" smtClean="0"/>
              <a:t>메소드가</a:t>
            </a:r>
            <a:r>
              <a:rPr lang="ko-KR" altLang="en-US" sz="1400" dirty="0" smtClean="0"/>
              <a:t> 새롭게 생성됨</a:t>
            </a:r>
            <a:endParaRPr lang="en-US" altLang="ko-KR" sz="1400" dirty="0" smtClean="0"/>
          </a:p>
          <a:p>
            <a:pPr>
              <a:lnSpc>
                <a:spcPct val="120000"/>
              </a:lnSpc>
            </a:pPr>
            <a:endParaRPr lang="en-US" altLang="ko-KR" sz="1400" dirty="0" smtClean="0"/>
          </a:p>
          <a:p>
            <a:pPr>
              <a:lnSpc>
                <a:spcPct val="120000"/>
              </a:lnSpc>
            </a:pPr>
            <a:r>
              <a:rPr lang="ko-KR" altLang="en-US" sz="1400" dirty="0" smtClean="0"/>
              <a:t>왼쪽 윈도우에 </a:t>
            </a:r>
            <a:r>
              <a:rPr lang="en-US" altLang="ko-KR" sz="1400" dirty="0" err="1" smtClean="0"/>
              <a:t>HelloWorld</a:t>
            </a:r>
            <a:r>
              <a:rPr lang="ko-KR" altLang="en-US" sz="1400" dirty="0" smtClean="0"/>
              <a:t>라는 이름이 생성됨</a:t>
            </a:r>
            <a:endParaRPr lang="en-US" altLang="ko-KR" sz="1400" dirty="0" smtClean="0"/>
          </a:p>
          <a:p>
            <a:pPr>
              <a:lnSpc>
                <a:spcPct val="120000"/>
              </a:lnSpc>
            </a:pPr>
            <a:endParaRPr lang="en-US" altLang="ko-KR" sz="1400" dirty="0" smtClean="0"/>
          </a:p>
          <a:p>
            <a:pPr>
              <a:lnSpc>
                <a:spcPct val="120000"/>
              </a:lnSpc>
            </a:pPr>
            <a:r>
              <a:rPr lang="ko-KR" altLang="en-US" sz="1400" dirty="0" smtClean="0"/>
              <a:t>어떤 클래스의 어떤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실행할 것인지 그리고 실행할 </a:t>
            </a:r>
            <a:r>
              <a:rPr lang="ko-KR" altLang="en-US" sz="1400" dirty="0" err="1" smtClean="0"/>
              <a:t>메소드에</a:t>
            </a:r>
            <a:r>
              <a:rPr lang="ko-KR" altLang="en-US" sz="1400" dirty="0" smtClean="0"/>
              <a:t> 어떤 매개변수를 넘길 것인지에 대한 설정을 해야 함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48/50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실무에 적합한 개발 도구</a:t>
            </a:r>
            <a:r>
              <a:rPr lang="en-US" altLang="ko-KR" sz="2800" b="1" dirty="0" smtClean="0"/>
              <a:t>, </a:t>
            </a:r>
            <a:r>
              <a:rPr lang="ko-KR" altLang="en-US" sz="2800" b="1" dirty="0" err="1" smtClean="0"/>
              <a:t>이클립스와</a:t>
            </a:r>
            <a:r>
              <a:rPr lang="ko-KR" altLang="en-US" sz="2800" b="1" dirty="0" smtClean="0"/>
              <a:t> 친해지자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프로젝트 만들기</a:t>
            </a:r>
            <a:endParaRPr lang="en-US" altLang="ko-KR" sz="1700" b="1" dirty="0" smtClean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5508104" y="2627530"/>
            <a:ext cx="383438" cy="307777"/>
            <a:chOff x="5391200" y="1980456"/>
            <a:chExt cx="383438" cy="307777"/>
          </a:xfrm>
        </p:grpSpPr>
        <p:sp>
          <p:nvSpPr>
            <p:cNvPr id="16" name="타원 15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91200" y="1980456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11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2151152"/>
            <a:ext cx="4824536" cy="372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5868144" y="2555522"/>
            <a:ext cx="3024336" cy="281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/>
              <a:t>Arguments </a:t>
            </a:r>
            <a:r>
              <a:rPr lang="ko-KR" altLang="en-US" sz="1500" dirty="0" smtClean="0"/>
              <a:t>탭을 클릭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Program arguments </a:t>
            </a:r>
            <a:r>
              <a:rPr lang="ko-KR" altLang="en-US" sz="1500" dirty="0" smtClean="0"/>
              <a:t>입력란에 “</a:t>
            </a:r>
            <a:r>
              <a:rPr lang="en-US" altLang="ko-KR" sz="1500" dirty="0" smtClean="0"/>
              <a:t>Hello World! Welcome to Java World” </a:t>
            </a:r>
            <a:r>
              <a:rPr lang="ko-KR" altLang="en-US" sz="1500" dirty="0" smtClean="0"/>
              <a:t>라고 입력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&lt;Apply&gt; </a:t>
            </a:r>
            <a:r>
              <a:rPr lang="ko-KR" altLang="en-US" sz="1500" dirty="0" smtClean="0"/>
              <a:t>버튼과 </a:t>
            </a:r>
            <a:r>
              <a:rPr lang="en-US" altLang="ko-KR" sz="1500" dirty="0" smtClean="0"/>
              <a:t>&lt;Run&gt; </a:t>
            </a:r>
            <a:r>
              <a:rPr lang="ko-KR" altLang="en-US" sz="1500" dirty="0" smtClean="0"/>
              <a:t>버튼을 차례로 클릭</a:t>
            </a:r>
            <a:endParaRPr lang="ko-KR" alt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2276872"/>
            <a:ext cx="4927147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49/50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실무에 적합한 개발 도구</a:t>
            </a:r>
            <a:r>
              <a:rPr lang="en-US" altLang="ko-KR" sz="2800" b="1" dirty="0" smtClean="0"/>
              <a:t>, </a:t>
            </a:r>
            <a:r>
              <a:rPr lang="ko-KR" altLang="en-US" sz="2800" b="1" dirty="0" err="1" smtClean="0"/>
              <a:t>이클립스와</a:t>
            </a:r>
            <a:r>
              <a:rPr lang="ko-KR" altLang="en-US" sz="2800" b="1" dirty="0" smtClean="0"/>
              <a:t> 친해지자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28800"/>
            <a:ext cx="4572000" cy="3539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700" b="1" dirty="0" smtClean="0"/>
              <a:t>프로젝트 만들기</a:t>
            </a:r>
            <a:endParaRPr lang="en-US" altLang="ko-KR" sz="1700" b="1" dirty="0" smtClean="0"/>
          </a:p>
        </p:txBody>
      </p:sp>
      <p:sp>
        <p:nvSpPr>
          <p:cNvPr id="13" name="순서도: 추출 12"/>
          <p:cNvSpPr/>
          <p:nvPr/>
        </p:nvSpPr>
        <p:spPr>
          <a:xfrm rot="5400000">
            <a:off x="374533" y="172181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323528" y="4473987"/>
            <a:ext cx="383438" cy="307777"/>
            <a:chOff x="5391200" y="1980456"/>
            <a:chExt cx="383438" cy="307777"/>
          </a:xfrm>
        </p:grpSpPr>
        <p:sp>
          <p:nvSpPr>
            <p:cNvPr id="16" name="타원 15"/>
            <p:cNvSpPr/>
            <p:nvPr/>
          </p:nvSpPr>
          <p:spPr>
            <a:xfrm>
              <a:off x="5427712" y="1980456"/>
              <a:ext cx="288032" cy="288032"/>
            </a:xfrm>
            <a:prstGeom prst="ellipse">
              <a:avLst/>
            </a:prstGeom>
            <a:noFill/>
            <a:ln w="19050">
              <a:solidFill>
                <a:srgbClr val="F8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91200" y="1980456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84818"/>
                  </a:solidFill>
                </a:rPr>
                <a:t>12</a:t>
              </a:r>
              <a:endParaRPr lang="ko-KR" altLang="en-US" sz="1400" dirty="0">
                <a:solidFill>
                  <a:srgbClr val="F84818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683568" y="4473987"/>
            <a:ext cx="828092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/>
              <a:t>매개변수로 </a:t>
            </a:r>
            <a:r>
              <a:rPr lang="ko-KR" altLang="en-US" sz="1500" dirty="0" err="1" smtClean="0"/>
              <a:t>입력받은</a:t>
            </a:r>
            <a:r>
              <a:rPr lang="ko-KR" altLang="en-US" sz="1500" dirty="0" smtClean="0"/>
              <a:t> “</a:t>
            </a:r>
            <a:r>
              <a:rPr lang="en-US" altLang="ko-KR" sz="1500" dirty="0" smtClean="0"/>
              <a:t>Hello World! </a:t>
            </a:r>
            <a:r>
              <a:rPr lang="en-US" altLang="ko-KR" sz="1500" dirty="0" err="1" smtClean="0"/>
              <a:t>Weclome</a:t>
            </a:r>
            <a:r>
              <a:rPr lang="en-US" altLang="ko-KR" sz="1500" dirty="0" smtClean="0"/>
              <a:t> to Java World”</a:t>
            </a:r>
            <a:r>
              <a:rPr lang="ko-KR" altLang="en-US" sz="1500" dirty="0" smtClean="0"/>
              <a:t>라는 문자열이 </a:t>
            </a:r>
            <a:r>
              <a:rPr lang="en-US" altLang="ko-KR" sz="1500" dirty="0" smtClean="0"/>
              <a:t>Console </a:t>
            </a:r>
            <a:r>
              <a:rPr lang="ko-KR" altLang="en-US" sz="1500" dirty="0" smtClean="0"/>
              <a:t>창에 출력</a:t>
            </a:r>
            <a:endParaRPr lang="ko-KR" altLang="en-US" sz="1500" dirty="0"/>
          </a:p>
        </p:txBody>
      </p:sp>
      <p:sp>
        <p:nvSpPr>
          <p:cNvPr id="19" name="직사각형 18"/>
          <p:cNvSpPr/>
          <p:nvPr/>
        </p:nvSpPr>
        <p:spPr>
          <a:xfrm>
            <a:off x="971600" y="5065061"/>
            <a:ext cx="7776864" cy="740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/>
              <a:t>인자가 필요하지 않는 경우</a:t>
            </a:r>
            <a:r>
              <a:rPr lang="en-US" altLang="ko-KR" sz="1500" dirty="0" smtClean="0"/>
              <a:t>, </a:t>
            </a:r>
            <a:r>
              <a:rPr lang="ko-KR" altLang="en-US" sz="1500" dirty="0" err="1" smtClean="0"/>
              <a:t>메뉴바의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Run </a:t>
            </a:r>
            <a:r>
              <a:rPr lang="ko-KR" altLang="en-US" sz="1500" dirty="0" smtClean="0"/>
              <a:t>→ </a:t>
            </a:r>
            <a:r>
              <a:rPr lang="en-US" altLang="ko-KR" sz="1500" dirty="0" smtClean="0"/>
              <a:t>Run As </a:t>
            </a:r>
            <a:r>
              <a:rPr lang="ko-KR" altLang="en-US" sz="1500" dirty="0" smtClean="0"/>
              <a:t>→ </a:t>
            </a:r>
            <a:r>
              <a:rPr lang="en-US" altLang="ko-KR" sz="1500" dirty="0" smtClean="0"/>
              <a:t>Java Application </a:t>
            </a:r>
            <a:r>
              <a:rPr lang="ko-KR" altLang="en-US" sz="1500" dirty="0" smtClean="0"/>
              <a:t>과정을 거치면 </a:t>
            </a:r>
            <a:r>
              <a:rPr lang="en-US" altLang="ko-KR" sz="1500" dirty="0" smtClean="0"/>
              <a:t>main( ) </a:t>
            </a:r>
            <a:r>
              <a:rPr lang="ko-KR" altLang="en-US" sz="1500" dirty="0" err="1" smtClean="0"/>
              <a:t>메소드가</a:t>
            </a:r>
            <a:r>
              <a:rPr lang="ko-KR" altLang="en-US" sz="1500" dirty="0" smtClean="0"/>
              <a:t> 자동 실행 </a:t>
            </a:r>
            <a:endParaRPr lang="ko-KR" altLang="en-US" sz="1500" dirty="0"/>
          </a:p>
        </p:txBody>
      </p:sp>
      <p:sp>
        <p:nvSpPr>
          <p:cNvPr id="21" name="순서도: 추출 20"/>
          <p:cNvSpPr/>
          <p:nvPr/>
        </p:nvSpPr>
        <p:spPr>
          <a:xfrm rot="5400000">
            <a:off x="741174" y="5214799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79512" y="144016"/>
            <a:ext cx="8820472" cy="652534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Toshiba\Desktop\자바 이미지\자바를다루는기술N_커버지_입체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5881" y="3212976"/>
            <a:ext cx="2662263" cy="2662263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>
            <a:off x="2375248" y="2636912"/>
            <a:ext cx="4356992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-36512" y="2113692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F84818"/>
                </a:solidFill>
              </a:rPr>
              <a:t>THANK YOU</a:t>
            </a:r>
            <a:endParaRPr lang="ko-KR" altLang="en-US" sz="2800" b="1" dirty="0">
              <a:solidFill>
                <a:srgbClr val="F84818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708920"/>
            <a:ext cx="9144000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실무에서 알아야 할 기술은 따로 있다</a:t>
            </a:r>
            <a:r>
              <a:rPr lang="en-US" altLang="ko-KR" sz="1200" dirty="0" smtClean="0"/>
              <a:t>! </a:t>
            </a:r>
            <a:r>
              <a:rPr lang="ko-KR" altLang="en-US" sz="1200" dirty="0" smtClean="0"/>
              <a:t>자바를 다루는 기술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형 설명선 11"/>
          <p:cNvSpPr/>
          <p:nvPr/>
        </p:nvSpPr>
        <p:spPr>
          <a:xfrm>
            <a:off x="899592" y="2348880"/>
            <a:ext cx="792088" cy="576064"/>
          </a:xfrm>
          <a:prstGeom prst="wedgeEllipseCallout">
            <a:avLst>
              <a:gd name="adj1" fmla="val 37358"/>
              <a:gd name="adj2" fmla="val 60696"/>
            </a:avLst>
          </a:prstGeom>
          <a:solidFill>
            <a:srgbClr val="F84818"/>
          </a:solidFill>
          <a:ln w="3810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9512" y="144016"/>
            <a:ext cx="8820472" cy="652534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0528" y="2852936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 smtClean="0">
                <a:solidFill>
                  <a:srgbClr val="F84818"/>
                </a:solidFill>
              </a:rPr>
              <a:t>이클립스로</a:t>
            </a:r>
            <a:r>
              <a:rPr lang="ko-KR" altLang="en-US" sz="3200" b="1" dirty="0" smtClean="0">
                <a:solidFill>
                  <a:srgbClr val="F84818"/>
                </a:solidFill>
              </a:rPr>
              <a:t> 시작하는 자바 첫걸음</a:t>
            </a:r>
            <a:endParaRPr lang="ko-KR" altLang="en-US" sz="3200" b="1" dirty="0">
              <a:solidFill>
                <a:srgbClr val="F84818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440160" y="3509719"/>
            <a:ext cx="6552728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0528" y="3581727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첫째 마당 </a:t>
            </a:r>
            <a:r>
              <a:rPr lang="en-US" altLang="ko-KR" sz="1600" dirty="0" smtClean="0"/>
              <a:t>| </a:t>
            </a:r>
            <a:r>
              <a:rPr lang="ko-KR" altLang="en-US" sz="1600" dirty="0" smtClean="0"/>
              <a:t>자바 개발자가 꼭 알아야 할 기본기 다지기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864096" y="2420888"/>
            <a:ext cx="89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1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장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3/50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 smtClean="0"/>
              <a:t>이클립스로</a:t>
            </a:r>
            <a:r>
              <a:rPr lang="ko-KR" altLang="en-US" sz="2800" b="1" dirty="0" smtClean="0"/>
              <a:t> 시작하는 자바 첫걸음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224136" y="2276872"/>
            <a:ext cx="675341" cy="447056"/>
            <a:chOff x="395536" y="1757809"/>
            <a:chExt cx="720080" cy="476672"/>
          </a:xfrm>
        </p:grpSpPr>
        <p:sp>
          <p:nvSpPr>
            <p:cNvPr id="11" name="순서도: 처리 10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95536" y="1772816"/>
              <a:ext cx="720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1872208" y="2262621"/>
            <a:ext cx="6372200" cy="3110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dirty="0" smtClean="0"/>
              <a:t>개발자에게 </a:t>
            </a:r>
            <a:r>
              <a:rPr lang="ko-KR" altLang="en-US" sz="2000" b="1" dirty="0" err="1" smtClean="0"/>
              <a:t>사랑받는</a:t>
            </a:r>
            <a:r>
              <a:rPr lang="ko-KR" altLang="en-US" sz="2000" b="1" dirty="0" smtClean="0"/>
              <a:t> 언어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자바와 친해지기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en-US" altLang="ko-KR" sz="2000" b="1" dirty="0" smtClean="0"/>
          </a:p>
          <a:p>
            <a:pPr>
              <a:lnSpc>
                <a:spcPct val="110000"/>
              </a:lnSpc>
            </a:pPr>
            <a:r>
              <a:rPr lang="ko-KR" altLang="en-US" sz="2000" b="1" dirty="0" smtClean="0"/>
              <a:t>자바에서 </a:t>
            </a:r>
            <a:r>
              <a:rPr lang="en-US" altLang="ko-KR" sz="2000" b="1" dirty="0" smtClean="0"/>
              <a:t>JVM</a:t>
            </a:r>
            <a:r>
              <a:rPr lang="ko-KR" altLang="en-US" sz="2000" b="1" dirty="0" smtClean="0"/>
              <a:t>의 역할은 무엇일까</a:t>
            </a:r>
            <a:r>
              <a:rPr lang="en-US" altLang="ko-KR" sz="2000" b="1" dirty="0" smtClean="0"/>
              <a:t>?</a:t>
            </a:r>
          </a:p>
          <a:p>
            <a:pPr>
              <a:lnSpc>
                <a:spcPct val="110000"/>
              </a:lnSpc>
            </a:pPr>
            <a:endParaRPr lang="en-US" altLang="ko-KR" sz="2000" b="1" dirty="0" smtClean="0"/>
          </a:p>
          <a:p>
            <a:pPr>
              <a:lnSpc>
                <a:spcPct val="110000"/>
              </a:lnSpc>
            </a:pPr>
            <a:r>
              <a:rPr lang="en-US" altLang="ko-KR" sz="2000" b="1" dirty="0" smtClean="0"/>
              <a:t>JDK </a:t>
            </a:r>
            <a:r>
              <a:rPr lang="ko-KR" altLang="en-US" sz="2000" b="1" dirty="0" smtClean="0"/>
              <a:t>설치하고 환경 변수 설정하기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en-US" altLang="ko-KR" sz="2000" b="1" dirty="0" smtClean="0"/>
          </a:p>
          <a:p>
            <a:pPr>
              <a:lnSpc>
                <a:spcPct val="110000"/>
              </a:lnSpc>
            </a:pPr>
            <a:r>
              <a:rPr lang="ko-KR" altLang="en-US" sz="2000" b="1" dirty="0" smtClean="0"/>
              <a:t>프로그래밍의 시작</a:t>
            </a:r>
            <a:r>
              <a:rPr lang="en-US" altLang="ko-KR" sz="2000" b="1" dirty="0" smtClean="0"/>
              <a:t>, Hello World </a:t>
            </a:r>
            <a:r>
              <a:rPr lang="ko-KR" altLang="en-US" sz="2000" b="1" dirty="0" smtClean="0"/>
              <a:t>예제를 만들어 보자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en-US" altLang="ko-KR" sz="2000" b="1" dirty="0" smtClean="0"/>
          </a:p>
          <a:p>
            <a:pPr>
              <a:lnSpc>
                <a:spcPct val="110000"/>
              </a:lnSpc>
            </a:pPr>
            <a:r>
              <a:rPr lang="ko-KR" altLang="en-US" sz="2000" b="1" dirty="0" smtClean="0"/>
              <a:t>실무에 적합한 개발 도구</a:t>
            </a:r>
            <a:r>
              <a:rPr lang="en-US" altLang="ko-KR" sz="2000" b="1" dirty="0" smtClean="0"/>
              <a:t>, </a:t>
            </a:r>
            <a:r>
              <a:rPr lang="ko-KR" altLang="en-US" sz="2000" b="1" dirty="0" err="1" smtClean="0"/>
              <a:t>이클립스와</a:t>
            </a:r>
            <a:r>
              <a:rPr lang="ko-KR" altLang="en-US" sz="2000" b="1" dirty="0" smtClean="0"/>
              <a:t> 친해지자</a:t>
            </a:r>
            <a:endParaRPr lang="ko-KR" altLang="en-US" sz="2000" b="1" dirty="0"/>
          </a:p>
        </p:txBody>
      </p:sp>
      <p:grpSp>
        <p:nvGrpSpPr>
          <p:cNvPr id="33" name="그룹 32"/>
          <p:cNvGrpSpPr/>
          <p:nvPr/>
        </p:nvGrpSpPr>
        <p:grpSpPr>
          <a:xfrm>
            <a:off x="1224136" y="2924944"/>
            <a:ext cx="675341" cy="475740"/>
            <a:chOff x="395536" y="1757809"/>
            <a:chExt cx="720080" cy="507256"/>
          </a:xfrm>
        </p:grpSpPr>
        <p:sp>
          <p:nvSpPr>
            <p:cNvPr id="34" name="순서도: 처리 33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224136" y="3573016"/>
            <a:ext cx="675341" cy="475740"/>
            <a:chOff x="395536" y="1757809"/>
            <a:chExt cx="720080" cy="507256"/>
          </a:xfrm>
        </p:grpSpPr>
        <p:sp>
          <p:nvSpPr>
            <p:cNvPr id="37" name="순서도: 처리 36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224136" y="4221088"/>
            <a:ext cx="675341" cy="475740"/>
            <a:chOff x="395536" y="1757809"/>
            <a:chExt cx="720080" cy="507256"/>
          </a:xfrm>
        </p:grpSpPr>
        <p:sp>
          <p:nvSpPr>
            <p:cNvPr id="40" name="순서도: 처리 39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224136" y="4884536"/>
            <a:ext cx="675341" cy="475740"/>
            <a:chOff x="395536" y="1757809"/>
            <a:chExt cx="720080" cy="507256"/>
          </a:xfrm>
        </p:grpSpPr>
        <p:sp>
          <p:nvSpPr>
            <p:cNvPr id="43" name="순서도: 처리 42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05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oshiba\Desktop\자바 이미지\배경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075" y="40568"/>
            <a:ext cx="1220925" cy="1228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496" y="6453336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이클립스로</a:t>
            </a:r>
            <a:r>
              <a:rPr lang="ko-KR" altLang="en-US" sz="1400" dirty="0" smtClean="0"/>
              <a:t> 시작하는 자바 첫걸음</a:t>
            </a:r>
            <a:endParaRPr lang="ko-KR" altLang="en-US" sz="14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31840" y="6448251"/>
            <a:ext cx="2895600" cy="365125"/>
          </a:xfrm>
        </p:spPr>
        <p:txBody>
          <a:bodyPr/>
          <a:lstStyle/>
          <a:p>
            <a:r>
              <a:rPr lang="en-US" altLang="ko-KR" dirty="0" smtClean="0"/>
              <a:t>4/50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개발자에게 </a:t>
            </a:r>
            <a:r>
              <a:rPr lang="ko-KR" altLang="en-US" sz="2800" b="1" dirty="0" err="1" smtClean="0"/>
              <a:t>사랑받는</a:t>
            </a:r>
            <a:r>
              <a:rPr lang="ko-KR" altLang="en-US" sz="2800" b="1" dirty="0" smtClean="0"/>
              <a:t> 언어</a:t>
            </a:r>
            <a:r>
              <a:rPr lang="en-US" altLang="ko-KR" sz="2800" b="1" dirty="0" smtClean="0"/>
              <a:t>, </a:t>
            </a:r>
            <a:r>
              <a:rPr lang="ko-KR" altLang="en-US" sz="2800" b="1" dirty="0" smtClean="0"/>
              <a:t>자바와 친해지기 </a:t>
            </a:r>
            <a:endParaRPr lang="ko-KR" altLang="en-US" sz="2800" b="1" dirty="0"/>
          </a:p>
        </p:txBody>
      </p:sp>
      <p:pic>
        <p:nvPicPr>
          <p:cNvPr id="1026" name="Picture 2" descr="C:\Users\Toshiba\Desktop\자바 이미지\배경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712" y="6280640"/>
            <a:ext cx="2699792" cy="532736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83568" y="2204864"/>
            <a:ext cx="7452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/>
              <a:t>“세상에는 </a:t>
            </a:r>
            <a:r>
              <a:rPr lang="ko-KR" altLang="en-US" sz="2000" b="1" dirty="0" smtClean="0">
                <a:solidFill>
                  <a:srgbClr val="F84818"/>
                </a:solidFill>
              </a:rPr>
              <a:t>완벽한</a:t>
            </a:r>
            <a:r>
              <a:rPr lang="ko-KR" altLang="en-US" sz="2000" dirty="0" smtClean="0"/>
              <a:t> 언어는 없다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하지만 </a:t>
            </a:r>
            <a:r>
              <a:rPr lang="ko-KR" altLang="en-US" sz="2000" b="1" dirty="0" smtClean="0">
                <a:solidFill>
                  <a:srgbClr val="F84818"/>
                </a:solidFill>
              </a:rPr>
              <a:t>훌륭한</a:t>
            </a:r>
            <a:r>
              <a:rPr lang="ko-KR" altLang="en-US" sz="2000" dirty="0" smtClean="0"/>
              <a:t> 언어는 있다</a:t>
            </a:r>
            <a:r>
              <a:rPr lang="en-US" altLang="ko-KR" sz="2000" dirty="0" smtClean="0"/>
              <a:t>.” </a:t>
            </a:r>
            <a:endParaRPr lang="ko-KR" altLang="en-US" sz="2000" dirty="0"/>
          </a:p>
        </p:txBody>
      </p:sp>
      <p:sp>
        <p:nvSpPr>
          <p:cNvPr id="31" name="순서도: 처리 30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64096" y="3284984"/>
            <a:ext cx="8460432" cy="2125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 smtClean="0"/>
              <a:t>1995</a:t>
            </a:r>
            <a:r>
              <a:rPr lang="ko-KR" altLang="en-US" sz="1500" dirty="0" smtClean="0"/>
              <a:t>년에 자바</a:t>
            </a:r>
            <a:r>
              <a:rPr lang="en-US" altLang="ko-KR" sz="1500" dirty="0" smtClean="0"/>
              <a:t>(Java)</a:t>
            </a:r>
            <a:r>
              <a:rPr lang="ko-KR" altLang="en-US" sz="1500" dirty="0" smtClean="0"/>
              <a:t>라는 객체 지향 언어가 정식으로 발표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ko-KR" altLang="en-US" sz="1500" dirty="0" smtClean="0"/>
              <a:t>전세계 개발자가 객체 지향 언어인 자바에 대해서 꾸준한 관심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자바는 그들과 함께 성장</a:t>
            </a:r>
            <a:endParaRPr lang="en-US" altLang="ko-KR" sz="1500" dirty="0" smtClean="0"/>
          </a:p>
          <a:p>
            <a:endParaRPr lang="ko-KR" altLang="en-US" sz="1500" dirty="0" smtClean="0"/>
          </a:p>
          <a:p>
            <a:r>
              <a:rPr lang="ko-KR" altLang="en-US" sz="1500" dirty="0" smtClean="0"/>
              <a:t>자바를 이용한 개발 영역이 매우 다양</a:t>
            </a:r>
            <a:r>
              <a:rPr lang="en-US" altLang="ko-KR" sz="1500" dirty="0" smtClean="0"/>
              <a:t>,</a:t>
            </a:r>
            <a:r>
              <a:rPr lang="ko-KR" altLang="en-US" sz="1500" dirty="0" smtClean="0"/>
              <a:t> 십 수 년 동안 꾸준히 사용</a:t>
            </a:r>
            <a:endParaRPr lang="en-US" altLang="ko-KR" sz="1500" dirty="0" smtClean="0"/>
          </a:p>
          <a:p>
            <a:endParaRPr lang="ko-KR" altLang="en-US" sz="1500" dirty="0" smtClean="0"/>
          </a:p>
          <a:p>
            <a:pPr>
              <a:lnSpc>
                <a:spcPct val="150000"/>
              </a:lnSpc>
            </a:pPr>
            <a:r>
              <a:rPr lang="ko-KR" altLang="en-US" sz="1500" dirty="0" smtClean="0"/>
              <a:t>자생력이 있는 개발 언어 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: </a:t>
            </a:r>
            <a:r>
              <a:rPr lang="ko-KR" altLang="en-US" sz="1500" dirty="0" smtClean="0"/>
              <a:t>지금까지 자바는 부족한 부분을 보완하고 성능은 발전하면서 그 생명력을 키워가고 있음</a:t>
            </a:r>
            <a:r>
              <a:rPr lang="en-US" altLang="ko-KR" sz="1500" dirty="0" smtClean="0"/>
              <a:t> </a:t>
            </a:r>
            <a:endParaRPr lang="ko-KR" altLang="en-US" sz="1500" b="1" dirty="0"/>
          </a:p>
        </p:txBody>
      </p:sp>
      <p:sp>
        <p:nvSpPr>
          <p:cNvPr id="37" name="순서도: 추출 36"/>
          <p:cNvSpPr/>
          <p:nvPr/>
        </p:nvSpPr>
        <p:spPr>
          <a:xfrm rot="5400000">
            <a:off x="561662" y="3371397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추출 37"/>
          <p:cNvSpPr/>
          <p:nvPr/>
        </p:nvSpPr>
        <p:spPr>
          <a:xfrm rot="5400000">
            <a:off x="561662" y="3846647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추출 38"/>
          <p:cNvSpPr/>
          <p:nvPr/>
        </p:nvSpPr>
        <p:spPr>
          <a:xfrm rot="5400000">
            <a:off x="561662" y="4307498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순서도: 추출 39"/>
          <p:cNvSpPr/>
          <p:nvPr/>
        </p:nvSpPr>
        <p:spPr>
          <a:xfrm rot="5400000">
            <a:off x="561662" y="4811554"/>
            <a:ext cx="172819" cy="144015"/>
          </a:xfrm>
          <a:prstGeom prst="flowChartExtract">
            <a:avLst/>
          </a:prstGeom>
          <a:solidFill>
            <a:schemeClr val="bg1"/>
          </a:solidFill>
          <a:ln w="19050">
            <a:solidFill>
              <a:srgbClr val="F84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4810</TotalTime>
  <Words>3588</Words>
  <Application>Microsoft Office PowerPoint</Application>
  <PresentationFormat>화면 슬라이드 쇼(4:3)</PresentationFormat>
  <Paragraphs>826</Paragraphs>
  <Slides>66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66</vt:i4>
      </vt:variant>
    </vt:vector>
  </HeadingPairs>
  <TitlesOfParts>
    <vt:vector size="79" baseType="lpstr">
      <vt:lpstr>HY나무L</vt:lpstr>
      <vt:lpstr>굴림</vt:lpstr>
      <vt:lpstr>굴림체</vt:lpstr>
      <vt:lpstr>맑은 고딕</vt:lpstr>
      <vt:lpstr>바탕</vt:lpstr>
      <vt:lpstr>휴먼편지체</vt:lpstr>
      <vt:lpstr>Arial</vt:lpstr>
      <vt:lpstr>Bookman Old Style</vt:lpstr>
      <vt:lpstr>Times New Roman</vt:lpstr>
      <vt:lpstr>Wingdings</vt:lpstr>
      <vt:lpstr>Wingdings 2</vt:lpstr>
      <vt:lpstr>Office 테마</vt:lpstr>
      <vt:lpstr>가을</vt:lpstr>
      <vt:lpstr>고급자바프로그래밍</vt:lpstr>
      <vt:lpstr>PowerPoint 프레젠테이션</vt:lpstr>
      <vt:lpstr>교제</vt:lpstr>
      <vt:lpstr>목차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컴퓨터의 하드웨어와 소프트웨어</vt:lpstr>
      <vt:lpstr>프로그래밍 언어</vt:lpstr>
      <vt:lpstr>객체지향 언어의 목적</vt:lpstr>
      <vt:lpstr>절차 지향 프로그래밍과 객체 지향 프로그래밍</vt:lpstr>
      <vt:lpstr>객체 지향 언어의 특성 : 캡슐화</vt:lpstr>
      <vt:lpstr>프로그래밍 언어</vt:lpstr>
      <vt:lpstr>프로그래밍 언어</vt:lpstr>
      <vt:lpstr>컴파일</vt:lpstr>
      <vt:lpstr>PowerPoint 프레젠테이션</vt:lpstr>
      <vt:lpstr>PowerPoint 프레젠테이션</vt:lpstr>
      <vt:lpstr>PowerPoint 프레젠테이션</vt:lpstr>
      <vt:lpstr>플랫폼 종속성(platform dependency)</vt:lpstr>
      <vt:lpstr>자바의 플랫폼 독립성, WORA</vt:lpstr>
      <vt:lpstr>자바의 실행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s</cp:lastModifiedBy>
  <cp:revision>145</cp:revision>
  <dcterms:created xsi:type="dcterms:W3CDTF">2006-10-05T04:04:58Z</dcterms:created>
  <dcterms:modified xsi:type="dcterms:W3CDTF">2015-03-05T00:37:38Z</dcterms:modified>
</cp:coreProperties>
</file>